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3" r:id="rId2"/>
    <p:sldMasterId id="2147483685" r:id="rId3"/>
    <p:sldMasterId id="2147483697" r:id="rId4"/>
    <p:sldMasterId id="2147483710" r:id="rId5"/>
    <p:sldMasterId id="2147483722" r:id="rId6"/>
    <p:sldMasterId id="2147483734" r:id="rId7"/>
    <p:sldMasterId id="2147483748" r:id="rId8"/>
    <p:sldMasterId id="2147483760" r:id="rId9"/>
    <p:sldMasterId id="2147483772" r:id="rId10"/>
  </p:sldMasterIdLst>
  <p:notesMasterIdLst>
    <p:notesMasterId r:id="rId23"/>
  </p:notesMasterIdLst>
  <p:sldIdLst>
    <p:sldId id="256" r:id="rId11"/>
    <p:sldId id="308" r:id="rId12"/>
    <p:sldId id="314" r:id="rId13"/>
    <p:sldId id="315" r:id="rId14"/>
    <p:sldId id="316" r:id="rId15"/>
    <p:sldId id="317" r:id="rId16"/>
    <p:sldId id="318" r:id="rId17"/>
    <p:sldId id="319" r:id="rId18"/>
    <p:sldId id="326" r:id="rId19"/>
    <p:sldId id="324" r:id="rId20"/>
    <p:sldId id="327" r:id="rId21"/>
    <p:sldId id="32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6B83A"/>
    <a:srgbClr val="9BD06A"/>
    <a:srgbClr val="BEE19F"/>
    <a:srgbClr val="C6E4AA"/>
    <a:srgbClr val="FFAB81"/>
    <a:srgbClr val="FF9966"/>
    <a:srgbClr val="B4DC90"/>
    <a:srgbClr val="D6ECC2"/>
    <a:srgbClr val="C4E3A7"/>
    <a:srgbClr val="E9F6E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0" autoAdjust="0"/>
    <p:restoredTop sz="90988" autoAdjust="0"/>
  </p:normalViewPr>
  <p:slideViewPr>
    <p:cSldViewPr>
      <p:cViewPr>
        <p:scale>
          <a:sx n="65" d="100"/>
          <a:sy n="65" d="100"/>
        </p:scale>
        <p:origin x="-1050" y="-86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E7B7FF4-35A8-4C74-9D49-027BEF5C0941}" type="datetimeFigureOut">
              <a:rPr lang="en-US" smtClean="0"/>
              <a:pPr/>
              <a:t>7/1/2013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0617E8-FFA9-4470-8BFE-1647BDD65355}" type="slidenum">
              <a:rPr lang="en-US" smtClean="0"/>
              <a:pPr/>
              <a:t>‹#›</a:t>
            </a:fld>
            <a:endParaRPr lang="en-US"/>
          </a:p>
        </p:txBody>
      </p:sp>
    </p:spTree>
    <p:extLst>
      <p:ext uri="{BB962C8B-B14F-4D97-AF65-F5344CB8AC3E}">
        <p14:creationId xmlns:p14="http://schemas.microsoft.com/office/powerpoint/2010/main" xmlns="" val="4004702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1</a:t>
            </a:fld>
            <a:endParaRPr lang="en-US"/>
          </a:p>
        </p:txBody>
      </p:sp>
    </p:spTree>
    <p:extLst>
      <p:ext uri="{BB962C8B-B14F-4D97-AF65-F5344CB8AC3E}">
        <p14:creationId xmlns:p14="http://schemas.microsoft.com/office/powerpoint/2010/main" xmlns="" val="168034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2</a:t>
            </a:fld>
            <a:endParaRPr lang="en-US"/>
          </a:p>
        </p:txBody>
      </p:sp>
    </p:spTree>
    <p:extLst>
      <p:ext uri="{BB962C8B-B14F-4D97-AF65-F5344CB8AC3E}">
        <p14:creationId xmlns:p14="http://schemas.microsoft.com/office/powerpoint/2010/main" xmlns="" val="1337486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3</a:t>
            </a:fld>
            <a:endParaRPr lang="en-US"/>
          </a:p>
        </p:txBody>
      </p:sp>
    </p:spTree>
    <p:extLst>
      <p:ext uri="{BB962C8B-B14F-4D97-AF65-F5344CB8AC3E}">
        <p14:creationId xmlns:p14="http://schemas.microsoft.com/office/powerpoint/2010/main" xmlns="" val="133748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4</a:t>
            </a:fld>
            <a:endParaRPr lang="en-US"/>
          </a:p>
        </p:txBody>
      </p:sp>
    </p:spTree>
    <p:extLst>
      <p:ext uri="{BB962C8B-B14F-4D97-AF65-F5344CB8AC3E}">
        <p14:creationId xmlns:p14="http://schemas.microsoft.com/office/powerpoint/2010/main" xmlns="" val="133748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5</a:t>
            </a:fld>
            <a:endParaRPr lang="en-US"/>
          </a:p>
        </p:txBody>
      </p:sp>
    </p:spTree>
    <p:extLst>
      <p:ext uri="{BB962C8B-B14F-4D97-AF65-F5344CB8AC3E}">
        <p14:creationId xmlns:p14="http://schemas.microsoft.com/office/powerpoint/2010/main" xmlns="" val="1337486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6</a:t>
            </a:fld>
            <a:endParaRPr lang="en-US"/>
          </a:p>
        </p:txBody>
      </p:sp>
    </p:spTree>
    <p:extLst>
      <p:ext uri="{BB962C8B-B14F-4D97-AF65-F5344CB8AC3E}">
        <p14:creationId xmlns:p14="http://schemas.microsoft.com/office/powerpoint/2010/main" xmlns="" val="133748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7</a:t>
            </a:fld>
            <a:endParaRPr lang="en-US"/>
          </a:p>
        </p:txBody>
      </p:sp>
    </p:spTree>
    <p:extLst>
      <p:ext uri="{BB962C8B-B14F-4D97-AF65-F5344CB8AC3E}">
        <p14:creationId xmlns:p14="http://schemas.microsoft.com/office/powerpoint/2010/main" xmlns="" val="133748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617E8-FFA9-4470-8BFE-1647BDD65355}" type="slidenum">
              <a:rPr lang="en-US" smtClean="0"/>
              <a:pPr/>
              <a:t>8</a:t>
            </a:fld>
            <a:endParaRPr lang="en-US"/>
          </a:p>
        </p:txBody>
      </p:sp>
    </p:spTree>
    <p:extLst>
      <p:ext uri="{BB962C8B-B14F-4D97-AF65-F5344CB8AC3E}">
        <p14:creationId xmlns:p14="http://schemas.microsoft.com/office/powerpoint/2010/main" xmlns="" val="133748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78838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8561937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BD95BC37-183F-4525-A311-F0562B534EC1}"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12C63C83-95C2-4204-B2BC-F7445D392F32}"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F3910B0-0E02-4EFA-B2A1-75A32C7E70AE}"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4015B115-F79B-41F8-8F08-B47365266722}"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73062F-6534-4625-8E2D-530D9B4DA743}"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3062F-6534-4625-8E2D-530D9B4DA743}"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3062F-6534-4625-8E2D-530D9B4DA743}"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73062F-6534-4625-8E2D-530D9B4DA743}"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73062F-6534-4625-8E2D-530D9B4DA743}" type="datetimeFigureOut">
              <a:rPr lang="en-US" smtClean="0"/>
              <a:pPr/>
              <a:t>7/1/2013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73062F-6534-4625-8E2D-530D9B4DA743}" type="datetimeFigureOut">
              <a:rPr lang="en-US" smtClean="0"/>
              <a:pPr/>
              <a:t>7/1/2013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38877601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3062F-6534-4625-8E2D-530D9B4DA743}" type="datetimeFigureOut">
              <a:rPr lang="en-US" smtClean="0"/>
              <a:pPr/>
              <a:t>7/1/2013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3062F-6534-4625-8E2D-530D9B4DA743}"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3062F-6534-4625-8E2D-530D9B4DA743}" type="datetimeFigureOut">
              <a:rPr lang="en-US" smtClean="0"/>
              <a:pPr/>
              <a:t>7/1/2013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3062F-6534-4625-8E2D-530D9B4DA743}"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73062F-6534-4625-8E2D-530D9B4DA743}" type="datetimeFigureOut">
              <a:rPr lang="en-US" smtClean="0"/>
              <a:pPr/>
              <a:t>7/1/2013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CFC64-0CBB-4203-B5AF-7E3F016FD6C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922475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232732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61910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71921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9287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06904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422723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3813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39255039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20102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7641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6183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8894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61512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55150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965385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574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698663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33483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778811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3413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80564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36248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71279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30543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788386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3925503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7788114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4103297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996260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41032973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4255317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830430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3912894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250383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856193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38877601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9224751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2232732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0619105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7192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9962609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9287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606904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422723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138137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5201027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476418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6183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88944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xmlns="" val="1661512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35515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42553176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396538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655742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69866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4334830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3413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8805649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336248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271279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130543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8304302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3912894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22098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09800"/>
            <a:ext cx="4038600"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2209800"/>
            <a:ext cx="8229600" cy="4343400"/>
          </a:xfrm>
        </p:spPr>
        <p:txBody>
          <a:bodyPr/>
          <a:lstStyle/>
          <a:p>
            <a:pPr lvl="0"/>
            <a:r>
              <a:rPr lang="en-US" noProof="0" smtClean="0"/>
              <a:t>Click icon to add SmartArt graphic</a:t>
            </a:r>
          </a:p>
        </p:txBody>
      </p:sp>
    </p:spTree>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A0B5052-5024-49F0-8C9A-30F4335C33B0}" type="datetimeFigureOut">
              <a:rPr lang="en-US" smtClean="0"/>
              <a:pPr/>
              <a:t>7/1/2013</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9535328-5D55-4B75-97C2-76B66082AF01}" type="slidenum">
              <a:rPr lang="en-US" smtClean="0"/>
              <a:pPr/>
              <a:t>‹#›</a:t>
            </a:fld>
            <a:endParaRPr lang="en-US"/>
          </a:p>
        </p:txBody>
      </p:sp>
    </p:spTree>
    <p:extLst>
      <p:ext uri="{BB962C8B-B14F-4D97-AF65-F5344CB8AC3E}">
        <p14:creationId xmlns:p14="http://schemas.microsoft.com/office/powerpoint/2010/main" xmlns="" val="2250383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7DD4D69-D780-43D4-95D0-9F9F3995974F}"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590BD840-A8E6-408B-8EB9-D743E7809B0B}"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86ABDE72-0C79-4C4B-857C-9CF8827992AB}"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E0C621C3-3BD6-45D7-8F61-4B5AA12F7557}"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EFF17027-71BA-4D08-8F89-75F45589B11A}"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2CBA3668-5080-4F49-B398-580C60F1810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D82332AF-598E-4F08-842A-565E6203B3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2.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3.jpe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2.jpe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3.jpe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image" Target="../media/image4.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arc only"/>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91000" y="6246813"/>
            <a:ext cx="4953000"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fld id="{6A0B5052-5024-49F0-8C9A-30F4335C33B0}" type="datetimeFigureOut">
              <a:rPr lang="en-US" smtClean="0"/>
              <a:pPr/>
              <a:t>7/1/2013</a:t>
            </a:fld>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fld id="{F9535328-5D55-4B75-97C2-76B66082A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B5052-5024-49F0-8C9A-30F4335C33B0}" type="datetimeFigureOut">
              <a:rPr lang="en-US" smtClean="0"/>
              <a:pPr/>
              <a:t>7/1/2013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35328-5D55-4B75-97C2-76B66082A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5"/>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5"/>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arc only"/>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4191000" y="6246813"/>
            <a:ext cx="4953000"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09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fld id="{6A0B5052-5024-49F0-8C9A-30F4335C33B0}" type="datetimeFigureOut">
              <a:rPr lang="en-US" smtClean="0"/>
              <a:pPr/>
              <a:t>7/1/2013</a:t>
            </a:fld>
            <a:endParaRPr lang="en-US"/>
          </a:p>
        </p:txBody>
      </p:sp>
      <p:sp>
        <p:nvSpPr>
          <p:cNvPr id="2109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endParaRPr lang="en-US"/>
          </a:p>
        </p:txBody>
      </p:sp>
      <p:sp>
        <p:nvSpPr>
          <p:cNvPr id="2109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fld id="{F9535328-5D55-4B75-97C2-76B66082AF0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5"/>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5" name="Rectangle 5"/>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5"/>
          <p:cNvSpPr>
            <a:spLocks noGrp="1" noChangeArrowheads="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bwMode="auto">
          <a:xfrm>
            <a:off x="457200" y="16002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3" name="Rectangle 5"/>
          <p:cNvSpPr>
            <a:spLocks noGrp="1" noChangeArrowheads="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Arial" charset="0"/>
        </a:defRPr>
      </a:lvl2pPr>
      <a:lvl3pPr algn="l" rtl="0" eaLnBrk="1" fontAlgn="base" hangingPunct="1">
        <a:spcBef>
          <a:spcPct val="0"/>
        </a:spcBef>
        <a:spcAft>
          <a:spcPct val="0"/>
        </a:spcAft>
        <a:defRPr sz="4200">
          <a:solidFill>
            <a:schemeClr val="tx2"/>
          </a:solidFill>
          <a:latin typeface="Arial" charset="0"/>
        </a:defRPr>
      </a:lvl3pPr>
      <a:lvl4pPr algn="l" rtl="0" eaLnBrk="1" fontAlgn="base" hangingPunct="1">
        <a:spcBef>
          <a:spcPct val="0"/>
        </a:spcBef>
        <a:spcAft>
          <a:spcPct val="0"/>
        </a:spcAft>
        <a:defRPr sz="4200">
          <a:solidFill>
            <a:schemeClr val="tx2"/>
          </a:solidFill>
          <a:latin typeface="Arial" charset="0"/>
        </a:defRPr>
      </a:lvl4pPr>
      <a:lvl5pPr algn="l" rtl="0" eaLnBrk="1" fontAlgn="base" hangingPunct="1">
        <a:spcBef>
          <a:spcPct val="0"/>
        </a:spcBef>
        <a:spcAft>
          <a:spcPct val="0"/>
        </a:spcAft>
        <a:defRPr sz="4200">
          <a:solidFill>
            <a:schemeClr val="tx2"/>
          </a:solidFill>
          <a:latin typeface="Arial" charset="0"/>
        </a:defRPr>
      </a:lvl5pPr>
      <a:lvl6pPr marL="457200" algn="l" rtl="0" eaLnBrk="1" fontAlgn="base" hangingPunct="1">
        <a:spcBef>
          <a:spcPct val="0"/>
        </a:spcBef>
        <a:spcAft>
          <a:spcPct val="0"/>
        </a:spcAft>
        <a:defRPr sz="4200">
          <a:solidFill>
            <a:schemeClr val="tx2"/>
          </a:solidFill>
          <a:latin typeface="Arial" charset="0"/>
        </a:defRPr>
      </a:lvl6pPr>
      <a:lvl7pPr marL="914400" algn="l" rtl="0" eaLnBrk="1" fontAlgn="base" hangingPunct="1">
        <a:spcBef>
          <a:spcPct val="0"/>
        </a:spcBef>
        <a:spcAft>
          <a:spcPct val="0"/>
        </a:spcAft>
        <a:defRPr sz="4200">
          <a:solidFill>
            <a:schemeClr val="tx2"/>
          </a:solidFill>
          <a:latin typeface="Arial" charset="0"/>
        </a:defRPr>
      </a:lvl7pPr>
      <a:lvl8pPr marL="1371600" algn="l" rtl="0" eaLnBrk="1" fontAlgn="base" hangingPunct="1">
        <a:spcBef>
          <a:spcPct val="0"/>
        </a:spcBef>
        <a:spcAft>
          <a:spcPct val="0"/>
        </a:spcAft>
        <a:defRPr sz="4200">
          <a:solidFill>
            <a:schemeClr val="tx2"/>
          </a:solidFill>
          <a:latin typeface="Arial" charset="0"/>
        </a:defRPr>
      </a:lvl8pPr>
      <a:lvl9pPr marL="1828800" algn="l" rtl="0" eaLnBrk="1" fontAlgn="base" hangingPunct="1">
        <a:spcBef>
          <a:spcPct val="0"/>
        </a:spcBef>
        <a:spcAft>
          <a:spcPct val="0"/>
        </a:spcAft>
        <a:defRPr sz="42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2"/>
        </a:buClr>
        <a:buChar char="•"/>
        <a:defRPr sz="2800">
          <a:solidFill>
            <a:schemeClr val="tx1"/>
          </a:solidFill>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latin typeface="+mn-lt"/>
        </a:defRPr>
      </a:lvl3pPr>
      <a:lvl4pPr marL="1600200" indent="-228600" algn="l" rtl="0" eaLnBrk="1" fontAlgn="base" hangingPunct="1">
        <a:spcBef>
          <a:spcPct val="20000"/>
        </a:spcBef>
        <a:spcAft>
          <a:spcPct val="0"/>
        </a:spcAft>
        <a:buClr>
          <a:schemeClr val="accent2"/>
        </a:buClr>
        <a:buChar char="•"/>
        <a:defRPr sz="2000">
          <a:solidFill>
            <a:schemeClr val="tx1"/>
          </a:solidFill>
          <a:latin typeface="+mn-lt"/>
        </a:defRPr>
      </a:lvl4pPr>
      <a:lvl5pPr marL="2057400" indent="-228600" algn="l" rtl="0" eaLnBrk="1" fontAlgn="base" hangingPunct="1">
        <a:spcBef>
          <a:spcPct val="20000"/>
        </a:spcBef>
        <a:spcAft>
          <a:spcPct val="0"/>
        </a:spcAft>
        <a:buClr>
          <a:schemeClr val="accent2"/>
        </a:buClr>
        <a:buChar char="•"/>
        <a:defRPr sz="2000">
          <a:solidFill>
            <a:schemeClr val="tx1"/>
          </a:solidFill>
          <a:latin typeface="+mn-lt"/>
        </a:defRPr>
      </a:lvl5pPr>
      <a:lvl6pPr marL="2514600" indent="-228600" algn="l" rtl="0" eaLnBrk="1" fontAlgn="base" hangingPunct="1">
        <a:spcBef>
          <a:spcPct val="20000"/>
        </a:spcBef>
        <a:spcAft>
          <a:spcPct val="0"/>
        </a:spcAft>
        <a:buClr>
          <a:schemeClr val="accent2"/>
        </a:buClr>
        <a:buChar char="•"/>
        <a:defRPr sz="2000">
          <a:solidFill>
            <a:schemeClr val="tx1"/>
          </a:solidFill>
          <a:latin typeface="+mn-lt"/>
        </a:defRPr>
      </a:lvl6pPr>
      <a:lvl7pPr marL="2971800" indent="-228600" algn="l" rtl="0" eaLnBrk="1" fontAlgn="base" hangingPunct="1">
        <a:spcBef>
          <a:spcPct val="20000"/>
        </a:spcBef>
        <a:spcAft>
          <a:spcPct val="0"/>
        </a:spcAft>
        <a:buClr>
          <a:schemeClr val="accent2"/>
        </a:buClr>
        <a:buChar char="•"/>
        <a:defRPr sz="2000">
          <a:solidFill>
            <a:schemeClr val="tx1"/>
          </a:solidFill>
          <a:latin typeface="+mn-lt"/>
        </a:defRPr>
      </a:lvl7pPr>
      <a:lvl8pPr marL="3429000" indent="-228600" algn="l" rtl="0" eaLnBrk="1" fontAlgn="base" hangingPunct="1">
        <a:spcBef>
          <a:spcPct val="20000"/>
        </a:spcBef>
        <a:spcAft>
          <a:spcPct val="0"/>
        </a:spcAft>
        <a:buClr>
          <a:schemeClr val="accent2"/>
        </a:buClr>
        <a:buChar char="•"/>
        <a:defRPr sz="2000">
          <a:solidFill>
            <a:schemeClr val="tx1"/>
          </a:solidFill>
          <a:latin typeface="+mn-lt"/>
        </a:defRPr>
      </a:lvl8pPr>
      <a:lvl9pPr marL="3886200" indent="-228600" algn="l" rtl="0" eaLnBrk="1" fontAlgn="base" hangingPunct="1">
        <a:spcBef>
          <a:spcPct val="20000"/>
        </a:spcBef>
        <a:spcAft>
          <a:spcPct val="0"/>
        </a:spcAft>
        <a:buClr>
          <a:schemeClr val="accent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23913" y="6556375"/>
            <a:ext cx="116840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mn-lt"/>
                <a:ea typeface="+mn-ea"/>
                <a:cs typeface="+mn-cs"/>
              </a:defRPr>
            </a:lvl1pPr>
          </a:lstStyle>
          <a:p>
            <a:pPr>
              <a:defRPr/>
            </a:pPr>
            <a:fld id="{ECDD4EC1-0B8A-41E6-AE21-5704FBFCB9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txStyles>
    <p:titleStyle>
      <a:lvl1pPr algn="ctr" defTabSz="457200" rtl="0" eaLnBrk="1" fontAlgn="base" hangingPunct="1">
        <a:spcBef>
          <a:spcPct val="0"/>
        </a:spcBef>
        <a:spcAft>
          <a:spcPct val="0"/>
        </a:spcAft>
        <a:defRPr sz="44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a:cs typeface="ＭＳ Ｐゴシック"/>
        </a:defRPr>
      </a:lvl9pPr>
    </p:titleStyle>
    <p:bodyStyle>
      <a:lvl1pPr marL="342900" indent="-342900" algn="l" defTabSz="457200" rtl="0" eaLnBrk="1" fontAlgn="base" hangingPunct="1">
        <a:spcBef>
          <a:spcPct val="20000"/>
        </a:spcBef>
        <a:spcAft>
          <a:spcPct val="0"/>
        </a:spcAft>
        <a:buFont typeface="Arial" charset="0"/>
        <a:buChar char="•"/>
        <a:defRPr sz="3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5pPr>
      <a:lvl6pPr marL="25146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6pPr>
      <a:lvl7pPr marL="29718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7pPr>
      <a:lvl8pPr marL="34290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8pPr>
      <a:lvl9pPr marL="3886200" indent="-228600" algn="l" defTabSz="457200" rtl="0" eaLnBrk="1" fontAlgn="base" hangingPunct="1">
        <a:spcBef>
          <a:spcPct val="20000"/>
        </a:spcBef>
        <a:spcAft>
          <a:spcPct val="0"/>
        </a:spcAft>
        <a:buFont typeface="Arial" charset="0"/>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05.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0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057400"/>
            <a:ext cx="7772400" cy="1828800"/>
          </a:xfrm>
        </p:spPr>
        <p:txBody>
          <a:bodyPr/>
          <a:lstStyle/>
          <a:p>
            <a:r>
              <a:rPr lang="en-US" dirty="0" smtClean="0"/>
              <a:t>Hand Hygiene</a:t>
            </a:r>
            <a:br>
              <a:rPr lang="en-US" dirty="0" smtClean="0"/>
            </a:br>
            <a:r>
              <a:rPr lang="en-US" dirty="0" smtClean="0"/>
              <a:t>Secret Shoppers</a:t>
            </a:r>
            <a:endParaRPr lang="en-US" dirty="0"/>
          </a:p>
        </p:txBody>
      </p:sp>
    </p:spTree>
    <p:extLst>
      <p:ext uri="{BB962C8B-B14F-4D97-AF65-F5344CB8AC3E}">
        <p14:creationId xmlns:p14="http://schemas.microsoft.com/office/powerpoint/2010/main" xmlns="" val="283063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Quiz</a:t>
            </a:r>
            <a:endParaRPr lang="en-US" dirty="0"/>
          </a:p>
        </p:txBody>
      </p:sp>
      <p:sp>
        <p:nvSpPr>
          <p:cNvPr id="3" name="Content Placeholder 2"/>
          <p:cNvSpPr>
            <a:spLocks noGrp="1"/>
          </p:cNvSpPr>
          <p:nvPr>
            <p:ph idx="1"/>
          </p:nvPr>
        </p:nvSpPr>
        <p:spPr/>
        <p:txBody>
          <a:bodyPr/>
          <a:lstStyle/>
          <a:p>
            <a:pPr marL="0" indent="0">
              <a:buNone/>
            </a:pPr>
            <a:r>
              <a:rPr lang="en-US" sz="1600" dirty="0" smtClean="0"/>
              <a:t>4. Which of the following moments require Soap and Water Hand Hygiene:</a:t>
            </a:r>
            <a:endParaRPr lang="en-US" sz="1600" dirty="0"/>
          </a:p>
          <a:p>
            <a:pPr marL="0" indent="0">
              <a:buNone/>
            </a:pPr>
            <a:r>
              <a:rPr lang="en-US" sz="1600" dirty="0"/>
              <a:t>	a. </a:t>
            </a:r>
            <a:r>
              <a:rPr lang="en-US" sz="1600" dirty="0" smtClean="0"/>
              <a:t>Before eating</a:t>
            </a:r>
            <a:endParaRPr lang="en-US" sz="1600" dirty="0"/>
          </a:p>
          <a:p>
            <a:pPr marL="0" indent="0">
              <a:buNone/>
            </a:pPr>
            <a:r>
              <a:rPr lang="en-US" sz="1600" dirty="0"/>
              <a:t>	b. </a:t>
            </a:r>
            <a:r>
              <a:rPr lang="en-US" sz="1600" dirty="0" smtClean="0"/>
              <a:t>After collecting lab specimens</a:t>
            </a:r>
          </a:p>
          <a:p>
            <a:pPr marL="0" indent="0">
              <a:buNone/>
            </a:pPr>
            <a:r>
              <a:rPr lang="en-US" sz="1600" dirty="0"/>
              <a:t>	</a:t>
            </a:r>
            <a:r>
              <a:rPr lang="en-US" sz="1600" dirty="0" smtClean="0"/>
              <a:t>c. When hands are visibly soiled</a:t>
            </a:r>
          </a:p>
          <a:p>
            <a:pPr marL="0" indent="0">
              <a:buNone/>
            </a:pPr>
            <a:r>
              <a:rPr lang="en-US" sz="1600" dirty="0"/>
              <a:t>	</a:t>
            </a:r>
            <a:r>
              <a:rPr lang="en-US" sz="1600" dirty="0" smtClean="0"/>
              <a:t>d. A &amp; B</a:t>
            </a:r>
          </a:p>
          <a:p>
            <a:pPr marL="0" indent="0">
              <a:buNone/>
            </a:pPr>
            <a:r>
              <a:rPr lang="en-US" sz="1600" dirty="0"/>
              <a:t>	</a:t>
            </a:r>
            <a:r>
              <a:rPr lang="en-US" sz="1600" dirty="0">
                <a:solidFill>
                  <a:srgbClr val="FF0000"/>
                </a:solidFill>
              </a:rPr>
              <a:t>e</a:t>
            </a:r>
            <a:r>
              <a:rPr lang="en-US" sz="1600" dirty="0" smtClean="0">
                <a:solidFill>
                  <a:srgbClr val="FF0000"/>
                </a:solidFill>
              </a:rPr>
              <a:t>. A &amp; C</a:t>
            </a:r>
            <a:endParaRPr lang="en-US" sz="1600" dirty="0">
              <a:solidFill>
                <a:srgbClr val="FF0000"/>
              </a:solidFill>
            </a:endParaRPr>
          </a:p>
          <a:p>
            <a:pPr marL="0" indent="0">
              <a:buNone/>
            </a:pPr>
            <a:endParaRPr lang="en-US" sz="1600" dirty="0"/>
          </a:p>
          <a:p>
            <a:pPr marL="0" indent="0">
              <a:buNone/>
            </a:pPr>
            <a:r>
              <a:rPr lang="en-US" sz="1600" dirty="0"/>
              <a:t>5</a:t>
            </a:r>
            <a:r>
              <a:rPr lang="en-US" sz="1600" dirty="0" smtClean="0"/>
              <a:t>. How many times should Hand Hygiene occur during one patient encounter?</a:t>
            </a:r>
            <a:endParaRPr lang="en-US" sz="1600" dirty="0"/>
          </a:p>
          <a:p>
            <a:pPr marL="0" indent="0">
              <a:buNone/>
            </a:pPr>
            <a:r>
              <a:rPr lang="en-US" sz="1600" dirty="0"/>
              <a:t>	a. </a:t>
            </a:r>
            <a:r>
              <a:rPr lang="en-US" sz="1600" dirty="0" smtClean="0"/>
              <a:t>5 Moments of Hand Hygiene should occur during each patient encounter</a:t>
            </a:r>
            <a:endParaRPr lang="en-US" sz="1600" dirty="0"/>
          </a:p>
          <a:p>
            <a:pPr marL="0" indent="0">
              <a:buNone/>
            </a:pPr>
            <a:r>
              <a:rPr lang="en-US" sz="1600" dirty="0"/>
              <a:t>	b. </a:t>
            </a:r>
            <a:r>
              <a:rPr lang="en-US" sz="1600" dirty="0" smtClean="0"/>
              <a:t>Upon entrance to, and exit from, the patient room</a:t>
            </a:r>
            <a:endParaRPr lang="en-US" sz="1600" dirty="0"/>
          </a:p>
          <a:p>
            <a:pPr marL="0" indent="0">
              <a:buNone/>
            </a:pPr>
            <a:r>
              <a:rPr lang="en-US" sz="1600" dirty="0"/>
              <a:t>	</a:t>
            </a:r>
            <a:r>
              <a:rPr lang="en-US" sz="1600" dirty="0">
                <a:solidFill>
                  <a:srgbClr val="FF0000"/>
                </a:solidFill>
              </a:rPr>
              <a:t>c. </a:t>
            </a:r>
            <a:r>
              <a:rPr lang="en-US" sz="1600" dirty="0" smtClean="0">
                <a:solidFill>
                  <a:srgbClr val="FF0000"/>
                </a:solidFill>
              </a:rPr>
              <a:t> Hand Hygiene should occur </a:t>
            </a:r>
            <a:r>
              <a:rPr lang="en-US" sz="1600" u="sng" dirty="0" smtClean="0">
                <a:solidFill>
                  <a:srgbClr val="FF0000"/>
                </a:solidFill>
              </a:rPr>
              <a:t>within the patient zone </a:t>
            </a:r>
            <a:r>
              <a:rPr lang="en-US" sz="1600" dirty="0" smtClean="0">
                <a:solidFill>
                  <a:srgbClr val="FF0000"/>
                </a:solidFill>
              </a:rPr>
              <a:t>at every moment of potential  	contamination,  categorized   into 5 Moments by the World Health Organization</a:t>
            </a:r>
            <a:endParaRPr lang="en-US" sz="1600" dirty="0">
              <a:solidFill>
                <a:srgbClr val="FF0000"/>
              </a:solidFill>
            </a:endParaRPr>
          </a:p>
          <a:p>
            <a:pPr marL="0" indent="0">
              <a:buNone/>
            </a:pPr>
            <a:r>
              <a:rPr lang="en-US" sz="1600" dirty="0"/>
              <a:t>	</a:t>
            </a:r>
            <a:r>
              <a:rPr lang="en-US" sz="1600" dirty="0" smtClean="0"/>
              <a:t>d.  All </a:t>
            </a:r>
            <a:r>
              <a:rPr lang="en-US" sz="1600" dirty="0"/>
              <a:t>of the above</a:t>
            </a:r>
          </a:p>
        </p:txBody>
      </p:sp>
    </p:spTree>
    <p:extLst>
      <p:ext uri="{BB962C8B-B14F-4D97-AF65-F5344CB8AC3E}">
        <p14:creationId xmlns:p14="http://schemas.microsoft.com/office/powerpoint/2010/main" xmlns="" val="415738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Quiz</a:t>
            </a:r>
            <a:endParaRPr lang="en-US" dirty="0"/>
          </a:p>
        </p:txBody>
      </p:sp>
      <p:sp>
        <p:nvSpPr>
          <p:cNvPr id="3" name="Content Placeholder 2"/>
          <p:cNvSpPr>
            <a:spLocks noGrp="1"/>
          </p:cNvSpPr>
          <p:nvPr>
            <p:ph idx="1"/>
          </p:nvPr>
        </p:nvSpPr>
        <p:spPr>
          <a:xfrm>
            <a:off x="457200" y="1524000"/>
            <a:ext cx="8458200" cy="4724400"/>
          </a:xfrm>
        </p:spPr>
        <p:txBody>
          <a:bodyPr/>
          <a:lstStyle/>
          <a:p>
            <a:pPr marL="0" indent="0">
              <a:buNone/>
            </a:pPr>
            <a:r>
              <a:rPr lang="en-US" sz="1600" dirty="0" smtClean="0"/>
              <a:t>6. What is the purpose of Hand Hygiene?</a:t>
            </a:r>
            <a:endParaRPr lang="en-US" sz="1600" dirty="0"/>
          </a:p>
          <a:p>
            <a:pPr marL="0" indent="0">
              <a:buNone/>
            </a:pPr>
            <a:r>
              <a:rPr lang="en-US" sz="1600" dirty="0"/>
              <a:t>	a. </a:t>
            </a:r>
            <a:r>
              <a:rPr lang="en-US" sz="1600" dirty="0" smtClean="0"/>
              <a:t>To reduce the amount of residual and transient skin flora on the hands</a:t>
            </a:r>
            <a:endParaRPr lang="en-US" sz="1600" dirty="0"/>
          </a:p>
          <a:p>
            <a:pPr marL="0" indent="0">
              <a:buNone/>
            </a:pPr>
            <a:r>
              <a:rPr lang="en-US" sz="1600" dirty="0"/>
              <a:t>	b. </a:t>
            </a:r>
            <a:r>
              <a:rPr lang="en-US" sz="1600" dirty="0" smtClean="0"/>
              <a:t>To minimize cross-contamination between patients, workers, and the environment</a:t>
            </a:r>
          </a:p>
          <a:p>
            <a:pPr marL="0" indent="0">
              <a:buNone/>
            </a:pPr>
            <a:r>
              <a:rPr lang="en-US" sz="1600" dirty="0"/>
              <a:t>	</a:t>
            </a:r>
            <a:r>
              <a:rPr lang="en-US" sz="1600" dirty="0" smtClean="0"/>
              <a:t>c. </a:t>
            </a:r>
            <a:r>
              <a:rPr lang="en-US" sz="1600" dirty="0"/>
              <a:t> </a:t>
            </a:r>
            <a:r>
              <a:rPr lang="en-US" sz="1600" dirty="0" smtClean="0"/>
              <a:t>To reduce the risk of infection</a:t>
            </a:r>
          </a:p>
          <a:p>
            <a:pPr marL="0" indent="0">
              <a:buNone/>
            </a:pPr>
            <a:r>
              <a:rPr lang="en-US" sz="1600" dirty="0"/>
              <a:t>	</a:t>
            </a:r>
            <a:r>
              <a:rPr lang="en-US" sz="1600" dirty="0" smtClean="0">
                <a:solidFill>
                  <a:srgbClr val="FF0000"/>
                </a:solidFill>
              </a:rPr>
              <a:t>d. All of the above</a:t>
            </a:r>
            <a:endParaRPr lang="en-US" sz="1600" dirty="0">
              <a:solidFill>
                <a:srgbClr val="FF0000"/>
              </a:solidFill>
            </a:endParaRPr>
          </a:p>
          <a:p>
            <a:pPr marL="0" indent="0">
              <a:buNone/>
            </a:pPr>
            <a:endParaRPr lang="en-US" sz="1600" dirty="0"/>
          </a:p>
          <a:p>
            <a:pPr marL="0" indent="0">
              <a:buNone/>
            </a:pPr>
            <a:r>
              <a:rPr lang="en-US" sz="1600" dirty="0" smtClean="0"/>
              <a:t>7.  Artificial nails are acceptable for staff providing patient care if gloves are worn.</a:t>
            </a:r>
            <a:endParaRPr lang="en-US" sz="1600" dirty="0"/>
          </a:p>
          <a:p>
            <a:pPr marL="0" indent="0">
              <a:buNone/>
            </a:pPr>
            <a:r>
              <a:rPr lang="en-US" sz="1600" dirty="0"/>
              <a:t>	a. </a:t>
            </a:r>
            <a:r>
              <a:rPr lang="en-US" sz="1600" dirty="0" smtClean="0"/>
              <a:t>True</a:t>
            </a:r>
            <a:endParaRPr lang="en-US" sz="1600" dirty="0"/>
          </a:p>
          <a:p>
            <a:pPr marL="0" indent="0">
              <a:buNone/>
            </a:pPr>
            <a:r>
              <a:rPr lang="en-US" sz="1600" dirty="0"/>
              <a:t>	</a:t>
            </a:r>
            <a:r>
              <a:rPr lang="en-US" sz="1600" dirty="0" smtClean="0">
                <a:solidFill>
                  <a:srgbClr val="FF0000"/>
                </a:solidFill>
              </a:rPr>
              <a:t>b. False</a:t>
            </a:r>
            <a:endParaRPr lang="en-US" sz="1600" dirty="0" smtClean="0"/>
          </a:p>
          <a:p>
            <a:pPr marL="0" indent="0">
              <a:buNone/>
            </a:pPr>
            <a:endParaRPr lang="en-US" sz="1600" dirty="0">
              <a:solidFill>
                <a:srgbClr val="FF0000"/>
              </a:solidFill>
            </a:endParaRPr>
          </a:p>
          <a:p>
            <a:pPr>
              <a:buAutoNum type="arabicPeriod" startAt="8"/>
            </a:pPr>
            <a:r>
              <a:rPr lang="en-US" sz="1600" dirty="0" smtClean="0"/>
              <a:t>A co-worker enters a patient zone, performs Hand Hygiene, assists the patient from a chair into bed, and leaves the zone.  How should this encounter be documented?</a:t>
            </a:r>
          </a:p>
          <a:p>
            <a:pPr marL="0" indent="0">
              <a:buNone/>
            </a:pPr>
            <a:r>
              <a:rPr lang="en-US" sz="1600" dirty="0"/>
              <a:t>	</a:t>
            </a:r>
            <a:r>
              <a:rPr lang="en-US" sz="1600" dirty="0" smtClean="0"/>
              <a:t>a. Compliant for appropriate hand hygiene</a:t>
            </a:r>
          </a:p>
          <a:p>
            <a:pPr marL="0" indent="0">
              <a:buNone/>
            </a:pPr>
            <a:r>
              <a:rPr lang="en-US" sz="1600" dirty="0"/>
              <a:t>	</a:t>
            </a:r>
            <a:r>
              <a:rPr lang="en-US" sz="1600" dirty="0" smtClean="0"/>
              <a:t>b. Non-compliant for appropriate hand hygiene</a:t>
            </a:r>
          </a:p>
          <a:p>
            <a:pPr marL="0" indent="0">
              <a:buNone/>
            </a:pPr>
            <a:r>
              <a:rPr lang="en-US" sz="1600" dirty="0"/>
              <a:t>	</a:t>
            </a:r>
            <a:r>
              <a:rPr lang="en-US" sz="1600" dirty="0" smtClean="0">
                <a:solidFill>
                  <a:srgbClr val="FF0000"/>
                </a:solidFill>
              </a:rPr>
              <a:t>c. Hand Hygiene Moment #1 - compliant; #2 - N/A; #3 - N/A; #4 - non-compliant; #5 - N/A</a:t>
            </a:r>
          </a:p>
        </p:txBody>
      </p:sp>
    </p:spTree>
    <p:extLst>
      <p:ext uri="{BB962C8B-B14F-4D97-AF65-F5344CB8AC3E}">
        <p14:creationId xmlns:p14="http://schemas.microsoft.com/office/powerpoint/2010/main" xmlns="" val="458015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Quiz</a:t>
            </a:r>
            <a:endParaRPr lang="en-US" dirty="0"/>
          </a:p>
        </p:txBody>
      </p:sp>
      <p:sp>
        <p:nvSpPr>
          <p:cNvPr id="3" name="Content Placeholder 2"/>
          <p:cNvSpPr>
            <a:spLocks noGrp="1"/>
          </p:cNvSpPr>
          <p:nvPr>
            <p:ph idx="1"/>
          </p:nvPr>
        </p:nvSpPr>
        <p:spPr>
          <a:xfrm>
            <a:off x="457200" y="1600200"/>
            <a:ext cx="8458200" cy="4525963"/>
          </a:xfrm>
        </p:spPr>
        <p:txBody>
          <a:bodyPr/>
          <a:lstStyle/>
          <a:p>
            <a:pPr marL="0" indent="0">
              <a:buNone/>
            </a:pPr>
            <a:r>
              <a:rPr lang="en-US" sz="1600" dirty="0" smtClean="0"/>
              <a:t>9. A </a:t>
            </a:r>
            <a:r>
              <a:rPr lang="en-US" sz="1600" dirty="0"/>
              <a:t>co-worker enters a patient </a:t>
            </a:r>
            <a:r>
              <a:rPr lang="en-US" sz="1600" dirty="0" smtClean="0"/>
              <a:t>zone, asks </a:t>
            </a:r>
            <a:r>
              <a:rPr lang="en-US" sz="1600" dirty="0"/>
              <a:t>the </a:t>
            </a:r>
            <a:r>
              <a:rPr lang="en-US" sz="1600" dirty="0" smtClean="0"/>
              <a:t>patient a question, </a:t>
            </a:r>
            <a:r>
              <a:rPr lang="en-US" sz="1600" dirty="0"/>
              <a:t>performs Hand </a:t>
            </a:r>
            <a:r>
              <a:rPr lang="en-US" sz="1600" dirty="0" smtClean="0"/>
              <a:t>Hygiene, and  </a:t>
            </a:r>
          </a:p>
          <a:p>
            <a:pPr marL="0" indent="0">
              <a:buNone/>
            </a:pPr>
            <a:r>
              <a:rPr lang="en-US" sz="1600" dirty="0"/>
              <a:t> </a:t>
            </a:r>
            <a:r>
              <a:rPr lang="en-US" sz="1600" dirty="0" smtClean="0"/>
              <a:t>   leaves </a:t>
            </a:r>
            <a:r>
              <a:rPr lang="en-US" sz="1600" dirty="0"/>
              <a:t>the </a:t>
            </a:r>
            <a:r>
              <a:rPr lang="en-US" sz="1600" dirty="0" smtClean="0"/>
              <a:t>zone.  </a:t>
            </a:r>
            <a:r>
              <a:rPr lang="en-US" sz="1600" dirty="0"/>
              <a:t>How should this </a:t>
            </a:r>
            <a:r>
              <a:rPr lang="en-US" sz="1600" dirty="0" smtClean="0"/>
              <a:t>encounter be documented</a:t>
            </a:r>
            <a:r>
              <a:rPr lang="en-US" sz="1600" dirty="0"/>
              <a:t>?</a:t>
            </a:r>
          </a:p>
          <a:p>
            <a:pPr marL="0" indent="0">
              <a:buNone/>
            </a:pPr>
            <a:r>
              <a:rPr lang="en-US" sz="1600" dirty="0"/>
              <a:t>	</a:t>
            </a:r>
            <a:r>
              <a:rPr lang="en-US" sz="1600" dirty="0">
                <a:solidFill>
                  <a:srgbClr val="FF0000"/>
                </a:solidFill>
              </a:rPr>
              <a:t>a. Hand Hygiene Moment #</a:t>
            </a:r>
            <a:r>
              <a:rPr lang="en-US" sz="1600" dirty="0" smtClean="0">
                <a:solidFill>
                  <a:srgbClr val="FF0000"/>
                </a:solidFill>
              </a:rPr>
              <a:t>1 - N/A; </a:t>
            </a:r>
            <a:r>
              <a:rPr lang="en-US" sz="1600" dirty="0">
                <a:solidFill>
                  <a:srgbClr val="FF0000"/>
                </a:solidFill>
              </a:rPr>
              <a:t>#</a:t>
            </a:r>
            <a:r>
              <a:rPr lang="en-US" sz="1600" dirty="0" smtClean="0">
                <a:solidFill>
                  <a:srgbClr val="FF0000"/>
                </a:solidFill>
              </a:rPr>
              <a:t>2 - N/A</a:t>
            </a:r>
            <a:r>
              <a:rPr lang="en-US" sz="1600" dirty="0">
                <a:solidFill>
                  <a:srgbClr val="FF0000"/>
                </a:solidFill>
              </a:rPr>
              <a:t>; #</a:t>
            </a:r>
            <a:r>
              <a:rPr lang="en-US" sz="1600" dirty="0" smtClean="0">
                <a:solidFill>
                  <a:srgbClr val="FF0000"/>
                </a:solidFill>
              </a:rPr>
              <a:t>3 - N/A</a:t>
            </a:r>
            <a:r>
              <a:rPr lang="en-US" sz="1600" dirty="0">
                <a:solidFill>
                  <a:srgbClr val="FF0000"/>
                </a:solidFill>
              </a:rPr>
              <a:t>; #</a:t>
            </a:r>
            <a:r>
              <a:rPr lang="en-US" sz="1600" dirty="0" smtClean="0">
                <a:solidFill>
                  <a:srgbClr val="FF0000"/>
                </a:solidFill>
              </a:rPr>
              <a:t>4 </a:t>
            </a:r>
            <a:r>
              <a:rPr lang="en-US" sz="1600" b="1" dirty="0" smtClean="0">
                <a:solidFill>
                  <a:srgbClr val="FF0000"/>
                </a:solidFill>
              </a:rPr>
              <a:t>or</a:t>
            </a:r>
            <a:r>
              <a:rPr lang="en-US" sz="1600" dirty="0" smtClean="0">
                <a:solidFill>
                  <a:srgbClr val="FF0000"/>
                </a:solidFill>
              </a:rPr>
              <a:t> #5 - compliant</a:t>
            </a:r>
            <a:r>
              <a:rPr lang="en-US" sz="1600" dirty="0">
                <a:solidFill>
                  <a:srgbClr val="FF0000"/>
                </a:solidFill>
              </a:rPr>
              <a:t>	</a:t>
            </a:r>
            <a:endParaRPr lang="en-US" sz="1600" dirty="0" smtClean="0">
              <a:solidFill>
                <a:srgbClr val="FF0000"/>
              </a:solidFill>
            </a:endParaRPr>
          </a:p>
          <a:p>
            <a:pPr marL="0" indent="0">
              <a:buNone/>
            </a:pPr>
            <a:r>
              <a:rPr lang="en-US" sz="1600" dirty="0"/>
              <a:t>	</a:t>
            </a:r>
            <a:r>
              <a:rPr lang="en-US" sz="1600" dirty="0" smtClean="0"/>
              <a:t>b</a:t>
            </a:r>
            <a:r>
              <a:rPr lang="en-US" sz="1600" dirty="0"/>
              <a:t>. Hand Hygiene Moment #</a:t>
            </a:r>
            <a:r>
              <a:rPr lang="en-US" sz="1600" dirty="0" smtClean="0"/>
              <a:t>1 - non-compliant</a:t>
            </a:r>
            <a:r>
              <a:rPr lang="en-US" sz="1600" dirty="0"/>
              <a:t>; #</a:t>
            </a:r>
            <a:r>
              <a:rPr lang="en-US" sz="1600" dirty="0" smtClean="0"/>
              <a:t>2 - N/A</a:t>
            </a:r>
            <a:r>
              <a:rPr lang="en-US" sz="1600" dirty="0"/>
              <a:t>; #</a:t>
            </a:r>
            <a:r>
              <a:rPr lang="en-US" sz="1600" dirty="0" smtClean="0"/>
              <a:t>3 - N/A</a:t>
            </a:r>
            <a:r>
              <a:rPr lang="en-US" sz="1600" dirty="0"/>
              <a:t>; #</a:t>
            </a:r>
            <a:r>
              <a:rPr lang="en-US" sz="1600" dirty="0" smtClean="0"/>
              <a:t>4 or #5 - compliant</a:t>
            </a:r>
            <a:endParaRPr lang="en-US" sz="1600" dirty="0"/>
          </a:p>
          <a:p>
            <a:pPr marL="0" indent="0">
              <a:buNone/>
            </a:pPr>
            <a:r>
              <a:rPr lang="en-US" sz="1600" dirty="0"/>
              <a:t>	c. Hand Hygiene Moment #</a:t>
            </a:r>
            <a:r>
              <a:rPr lang="en-US" sz="1600" dirty="0" smtClean="0"/>
              <a:t>1 - non-compliant</a:t>
            </a:r>
            <a:r>
              <a:rPr lang="en-US" sz="1600" dirty="0"/>
              <a:t>; #</a:t>
            </a:r>
            <a:r>
              <a:rPr lang="en-US" sz="1600" dirty="0" smtClean="0"/>
              <a:t>2 - N/A</a:t>
            </a:r>
            <a:r>
              <a:rPr lang="en-US" sz="1600" dirty="0"/>
              <a:t>; #</a:t>
            </a:r>
            <a:r>
              <a:rPr lang="en-US" sz="1600" dirty="0" smtClean="0"/>
              <a:t>3 - N/A</a:t>
            </a:r>
            <a:r>
              <a:rPr lang="en-US" sz="1600" dirty="0"/>
              <a:t>; #</a:t>
            </a:r>
            <a:r>
              <a:rPr lang="en-US" sz="1600" dirty="0" smtClean="0"/>
              <a:t>4 - non-compliant</a:t>
            </a:r>
            <a:r>
              <a:rPr lang="en-US" sz="1600" dirty="0"/>
              <a:t>; #</a:t>
            </a:r>
            <a:r>
              <a:rPr lang="en-US" sz="1600" dirty="0" smtClean="0"/>
              <a:t>5 - N/A</a:t>
            </a:r>
            <a:endParaRPr lang="en-US" sz="1600" dirty="0"/>
          </a:p>
          <a:p>
            <a:pPr marL="0" indent="0">
              <a:buNone/>
            </a:pPr>
            <a:endParaRPr lang="en-US" sz="1600" dirty="0"/>
          </a:p>
          <a:p>
            <a:pPr marL="0" indent="0">
              <a:buNone/>
            </a:pPr>
            <a:r>
              <a:rPr lang="en-US" sz="1600" dirty="0" smtClean="0"/>
              <a:t>10. </a:t>
            </a:r>
            <a:r>
              <a:rPr lang="en-US" sz="1600" dirty="0"/>
              <a:t>A co-worker enters a patient </a:t>
            </a:r>
            <a:r>
              <a:rPr lang="en-US" sz="1600" dirty="0" smtClean="0"/>
              <a:t>zone, performs </a:t>
            </a:r>
            <a:r>
              <a:rPr lang="en-US" sz="1600" dirty="0"/>
              <a:t>Hand </a:t>
            </a:r>
            <a:r>
              <a:rPr lang="en-US" sz="1600" dirty="0" smtClean="0"/>
              <a:t>Hygiene, puts on gloves, empties Foley </a:t>
            </a:r>
          </a:p>
          <a:p>
            <a:pPr marL="0" indent="0">
              <a:buNone/>
            </a:pPr>
            <a:r>
              <a:rPr lang="en-US" sz="1600" dirty="0"/>
              <a:t> </a:t>
            </a:r>
            <a:r>
              <a:rPr lang="en-US" sz="1600" dirty="0" smtClean="0"/>
              <a:t>     catheter, removes gloves, </a:t>
            </a:r>
            <a:r>
              <a:rPr lang="en-US" sz="1600" dirty="0"/>
              <a:t>obtains the patient’s vitals</a:t>
            </a:r>
            <a:r>
              <a:rPr lang="en-US" sz="1600" dirty="0" smtClean="0"/>
              <a:t>, performs Hand Hygiene, and </a:t>
            </a:r>
            <a:r>
              <a:rPr lang="en-US" sz="1600" dirty="0"/>
              <a:t>leaves the </a:t>
            </a:r>
            <a:endParaRPr lang="en-US" sz="1600" dirty="0" smtClean="0"/>
          </a:p>
          <a:p>
            <a:pPr marL="0" indent="0">
              <a:buNone/>
            </a:pPr>
            <a:r>
              <a:rPr lang="en-US" sz="1600" dirty="0"/>
              <a:t> </a:t>
            </a:r>
            <a:r>
              <a:rPr lang="en-US" sz="1600" dirty="0" smtClean="0"/>
              <a:t>     patient zone.  </a:t>
            </a:r>
            <a:r>
              <a:rPr lang="en-US" sz="1600" dirty="0"/>
              <a:t>How should this </a:t>
            </a:r>
            <a:r>
              <a:rPr lang="en-US" sz="1600" dirty="0" smtClean="0"/>
              <a:t>encounter </a:t>
            </a:r>
            <a:r>
              <a:rPr lang="en-US" sz="1600" dirty="0"/>
              <a:t>be documented?</a:t>
            </a:r>
          </a:p>
          <a:p>
            <a:pPr marL="0" indent="0">
              <a:buNone/>
            </a:pPr>
            <a:r>
              <a:rPr lang="en-US" sz="1600" dirty="0"/>
              <a:t>	a. Hand Hygiene Moment #1 - compliant</a:t>
            </a:r>
            <a:r>
              <a:rPr lang="en-US" sz="1600" dirty="0" smtClean="0"/>
              <a:t>; </a:t>
            </a:r>
            <a:r>
              <a:rPr lang="en-US" sz="1600" dirty="0"/>
              <a:t>#</a:t>
            </a:r>
            <a:r>
              <a:rPr lang="en-US" sz="1600" dirty="0" smtClean="0"/>
              <a:t>2 - N/A; </a:t>
            </a:r>
            <a:r>
              <a:rPr lang="en-US" sz="1600" dirty="0"/>
              <a:t>#3 - </a:t>
            </a:r>
            <a:r>
              <a:rPr lang="en-US" sz="1600" dirty="0" smtClean="0"/>
              <a:t>compliant; </a:t>
            </a:r>
            <a:r>
              <a:rPr lang="en-US" sz="1600" dirty="0"/>
              <a:t>#4 </a:t>
            </a:r>
            <a:r>
              <a:rPr lang="en-US" sz="1600" b="1" dirty="0"/>
              <a:t>or</a:t>
            </a:r>
            <a:r>
              <a:rPr lang="en-US" sz="1600" dirty="0"/>
              <a:t> #5 - compliant</a:t>
            </a:r>
            <a:r>
              <a:rPr lang="en-US" sz="1600" dirty="0">
                <a:solidFill>
                  <a:srgbClr val="FF0000"/>
                </a:solidFill>
              </a:rPr>
              <a:t>	</a:t>
            </a:r>
          </a:p>
          <a:p>
            <a:pPr marL="0" indent="0">
              <a:buNone/>
            </a:pPr>
            <a:r>
              <a:rPr lang="en-US" sz="1600" dirty="0"/>
              <a:t>	</a:t>
            </a:r>
            <a:r>
              <a:rPr lang="en-US" sz="1600" dirty="0">
                <a:solidFill>
                  <a:srgbClr val="FF0000"/>
                </a:solidFill>
              </a:rPr>
              <a:t>b. Hand Hygiene Moment #1 - compliant; #2 - N/A; #3 - non-compliant; #4 </a:t>
            </a:r>
            <a:r>
              <a:rPr lang="en-US" sz="1600" b="1" dirty="0">
                <a:solidFill>
                  <a:srgbClr val="FF0000"/>
                </a:solidFill>
              </a:rPr>
              <a:t>or</a:t>
            </a:r>
            <a:r>
              <a:rPr lang="en-US" sz="1600" dirty="0">
                <a:solidFill>
                  <a:srgbClr val="FF0000"/>
                </a:solidFill>
              </a:rPr>
              <a:t> #5 - </a:t>
            </a:r>
            <a:r>
              <a:rPr lang="en-US" sz="1600" dirty="0" smtClean="0">
                <a:solidFill>
                  <a:srgbClr val="FF0000"/>
                </a:solidFill>
              </a:rPr>
              <a:t>	compliant</a:t>
            </a:r>
            <a:endParaRPr lang="en-US" sz="1600" dirty="0">
              <a:solidFill>
                <a:srgbClr val="FF0000"/>
              </a:solidFill>
            </a:endParaRPr>
          </a:p>
          <a:p>
            <a:pPr marL="0" indent="0">
              <a:buNone/>
            </a:pPr>
            <a:r>
              <a:rPr lang="en-US" sz="1600" dirty="0"/>
              <a:t>	c. Hand Hygiene Moment #1 - non-compliant; #2 - N/A; #3 - N/A; #4 - </a:t>
            </a:r>
            <a:r>
              <a:rPr lang="en-US" sz="1600" dirty="0" smtClean="0"/>
              <a:t>compliant</a:t>
            </a:r>
            <a:r>
              <a:rPr lang="en-US" sz="1600" dirty="0"/>
              <a:t>; #5 - N/A</a:t>
            </a:r>
          </a:p>
        </p:txBody>
      </p:sp>
    </p:spTree>
    <p:extLst>
      <p:ext uri="{BB962C8B-B14F-4D97-AF65-F5344CB8AC3E}">
        <p14:creationId xmlns:p14="http://schemas.microsoft.com/office/powerpoint/2010/main" xmlns="" val="3252667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600" b="1" dirty="0" smtClean="0"/>
              <a:t>Hand Hygiene</a:t>
            </a:r>
            <a:endParaRPr lang="en-US" sz="36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4536" y="2658716"/>
            <a:ext cx="2133600" cy="1635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www.hpnonline.com/inside/2007-11/0711/HH-Ecolab.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1398730"/>
            <a:ext cx="2052536" cy="252291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929700" y="2458883"/>
            <a:ext cx="3452300" cy="1754326"/>
          </a:xfrm>
          <a:prstGeom prst="rect">
            <a:avLst/>
          </a:prstGeom>
          <a:noFill/>
        </p:spPr>
        <p:txBody>
          <a:bodyPr wrap="square" rtlCol="0">
            <a:spAutoFit/>
          </a:bodyPr>
          <a:lstStyle/>
          <a:p>
            <a:r>
              <a:rPr lang="en-US" dirty="0"/>
              <a:t>an infected or colonized body site on one patient, or after touching the patients’ environment, if hand hygiene is not performed before touching another patient or their environment.</a:t>
            </a:r>
          </a:p>
        </p:txBody>
      </p:sp>
      <p:sp>
        <p:nvSpPr>
          <p:cNvPr id="8" name="TextBox 7"/>
          <p:cNvSpPr txBox="1"/>
          <p:nvPr/>
        </p:nvSpPr>
        <p:spPr>
          <a:xfrm>
            <a:off x="1143000" y="5562454"/>
            <a:ext cx="6324600" cy="646331"/>
          </a:xfrm>
          <a:prstGeom prst="rect">
            <a:avLst/>
          </a:prstGeom>
          <a:noFill/>
        </p:spPr>
        <p:txBody>
          <a:bodyPr wrap="square" rtlCol="0">
            <a:spAutoFit/>
          </a:bodyPr>
          <a:lstStyle/>
          <a:p>
            <a:pPr algn="ctr"/>
            <a:r>
              <a:rPr lang="en-US" b="1" i="1" dirty="0" smtClean="0"/>
              <a:t>Hand hygiene is the MOST effective and important intervention to prevent the transmission of an MDRO.</a:t>
            </a:r>
            <a:endParaRPr lang="en-US" b="1" i="1" dirty="0"/>
          </a:p>
        </p:txBody>
      </p:sp>
      <p:sp>
        <p:nvSpPr>
          <p:cNvPr id="3" name="TextBox 2"/>
          <p:cNvSpPr txBox="1"/>
          <p:nvPr/>
        </p:nvSpPr>
        <p:spPr>
          <a:xfrm>
            <a:off x="685800" y="4294476"/>
            <a:ext cx="6172200" cy="923330"/>
          </a:xfrm>
          <a:prstGeom prst="rect">
            <a:avLst/>
          </a:prstGeom>
          <a:noFill/>
        </p:spPr>
        <p:txBody>
          <a:bodyPr wrap="square" rtlCol="0">
            <a:spAutoFit/>
          </a:bodyPr>
          <a:lstStyle/>
          <a:p>
            <a:r>
              <a:rPr lang="en-US" dirty="0" smtClean="0"/>
              <a:t>Healthcare workers who wear artificial nails are more likely to harbor gram-negative pathogens on their fingertips than those who have natural nails, both before and after hand hygiene.  </a:t>
            </a:r>
            <a:endParaRPr lang="en-US" dirty="0"/>
          </a:p>
        </p:txBody>
      </p:sp>
      <p:sp>
        <p:nvSpPr>
          <p:cNvPr id="7" name="TextBox 6"/>
          <p:cNvSpPr txBox="1"/>
          <p:nvPr/>
        </p:nvSpPr>
        <p:spPr>
          <a:xfrm>
            <a:off x="2846490" y="1537297"/>
            <a:ext cx="5306909" cy="923330"/>
          </a:xfrm>
          <a:prstGeom prst="rect">
            <a:avLst/>
          </a:prstGeom>
          <a:noFill/>
        </p:spPr>
        <p:txBody>
          <a:bodyPr wrap="square" rtlCol="0">
            <a:spAutoFit/>
          </a:bodyPr>
          <a:lstStyle/>
          <a:p>
            <a:r>
              <a:rPr lang="en-US" dirty="0"/>
              <a:t>Hands are the most common vehicle to transmit an MDRO from patient-to-patient.  Hands of healthcare personnel may transmit an MDRO after </a:t>
            </a:r>
            <a:r>
              <a:rPr lang="en-US" dirty="0" smtClean="0"/>
              <a:t>touching</a:t>
            </a:r>
            <a:endParaRPr lang="en-US" dirty="0"/>
          </a:p>
        </p:txBody>
      </p:sp>
      <p:pic>
        <p:nvPicPr>
          <p:cNvPr id="11" name="Picture 9" descr="http://www.westone.wa.gov.au/toolbox7/health/shared/resources/manual/images/correct_nails.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72867" y="4016946"/>
            <a:ext cx="1709133" cy="1139422"/>
          </a:xfrm>
          <a:prstGeom prst="rect">
            <a:avLst/>
          </a:prstGeom>
          <a:noFill/>
          <a:ln w="19050">
            <a:noFill/>
          </a:ln>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685800" y="5153245"/>
            <a:ext cx="7720781" cy="369332"/>
          </a:xfrm>
          <a:prstGeom prst="rect">
            <a:avLst/>
          </a:prstGeom>
          <a:noFill/>
        </p:spPr>
        <p:txBody>
          <a:bodyPr wrap="square" rtlCol="0">
            <a:spAutoFit/>
          </a:bodyPr>
          <a:lstStyle/>
          <a:p>
            <a:r>
              <a:rPr lang="en-US" dirty="0"/>
              <a:t>Artificial nails are prohibited for co-workers who provide direct patient care.</a:t>
            </a:r>
          </a:p>
        </p:txBody>
      </p:sp>
    </p:spTree>
    <p:extLst>
      <p:ext uri="{BB962C8B-B14F-4D97-AF65-F5344CB8AC3E}">
        <p14:creationId xmlns:p14="http://schemas.microsoft.com/office/powerpoint/2010/main" xmlns="" val="527920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t>Hand Hygiene</a:t>
            </a:r>
            <a:endParaRPr lang="en-US" sz="3600" b="1" dirty="0"/>
          </a:p>
        </p:txBody>
      </p:sp>
      <p:pic>
        <p:nvPicPr>
          <p:cNvPr id="1028" name="Picture 4" descr="http://www.hpnonline.com/inside/2007-11/0711/HH-Ecolab.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71062" y="1557711"/>
            <a:ext cx="2052536" cy="252291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219199" y="1803505"/>
            <a:ext cx="3810001" cy="2031325"/>
          </a:xfrm>
          <a:prstGeom prst="rect">
            <a:avLst/>
          </a:prstGeom>
          <a:noFill/>
        </p:spPr>
        <p:txBody>
          <a:bodyPr wrap="square" rtlCol="0">
            <a:spAutoFit/>
          </a:bodyPr>
          <a:lstStyle/>
          <a:p>
            <a:pPr algn="r"/>
            <a:r>
              <a:rPr lang="en-US" dirty="0" smtClean="0"/>
              <a:t>Alcohol based hand sanitizer works by killing the germs on hands.  It is easily accessible at the point of patient care, can be used on the go, and has been proven to increase hand hygiene compliance among healthcare workers.</a:t>
            </a:r>
            <a:endParaRPr lang="en-US" dirty="0"/>
          </a:p>
        </p:txBody>
      </p:sp>
      <p:sp>
        <p:nvSpPr>
          <p:cNvPr id="8" name="TextBox 7"/>
          <p:cNvSpPr txBox="1"/>
          <p:nvPr/>
        </p:nvSpPr>
        <p:spPr>
          <a:xfrm>
            <a:off x="1447800" y="5486400"/>
            <a:ext cx="6019800" cy="646331"/>
          </a:xfrm>
          <a:prstGeom prst="rect">
            <a:avLst/>
          </a:prstGeom>
          <a:noFill/>
        </p:spPr>
        <p:txBody>
          <a:bodyPr wrap="square" rtlCol="0">
            <a:spAutoFit/>
          </a:bodyPr>
          <a:lstStyle/>
          <a:p>
            <a:pPr algn="ctr"/>
            <a:r>
              <a:rPr lang="en-US" b="1" i="1" dirty="0" smtClean="0"/>
              <a:t>Alcohol based hand sanitizer is the preferred method of hand hygiene in a healthcare facility.</a:t>
            </a:r>
            <a:endParaRPr lang="en-US" b="1" i="1" dirty="0"/>
          </a:p>
        </p:txBody>
      </p:sp>
      <p:sp>
        <p:nvSpPr>
          <p:cNvPr id="3" name="TextBox 2"/>
          <p:cNvSpPr txBox="1"/>
          <p:nvPr/>
        </p:nvSpPr>
        <p:spPr>
          <a:xfrm>
            <a:off x="3429000" y="4295624"/>
            <a:ext cx="4343400" cy="923330"/>
          </a:xfrm>
          <a:prstGeom prst="rect">
            <a:avLst/>
          </a:prstGeom>
          <a:noFill/>
        </p:spPr>
        <p:txBody>
          <a:bodyPr wrap="square" rtlCol="0">
            <a:spAutoFit/>
          </a:bodyPr>
          <a:lstStyle/>
          <a:p>
            <a:r>
              <a:rPr lang="en-US" dirty="0" smtClean="0"/>
              <a:t>Soap and water hand hygiene is necessary when hands are visibly soiled, before eating, and after using the restroom.</a:t>
            </a:r>
            <a:endParaRPr lang="en-US" dirty="0"/>
          </a:p>
        </p:txBody>
      </p:sp>
      <p:pic>
        <p:nvPicPr>
          <p:cNvPr id="9" name="Picture 4" descr="http://news.discovery.com/human/2011/06/30/hand-washing-27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49016" y="3668838"/>
            <a:ext cx="2057400" cy="16651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3071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t>5 Moments for Hand Hygiene</a:t>
            </a:r>
            <a:endParaRPr lang="en-US" sz="3600" b="1" dirty="0"/>
          </a:p>
        </p:txBody>
      </p:sp>
      <p:pic>
        <p:nvPicPr>
          <p:cNvPr id="9" name="Picture 2" descr="5 Moments_PATIENTS-0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458" t="7195" r="26097" b="15329"/>
          <a:stretch>
            <a:fillRect/>
          </a:stretch>
        </p:blipFill>
        <p:spPr bwMode="auto">
          <a:xfrm>
            <a:off x="1911675" y="1611791"/>
            <a:ext cx="3886200" cy="3939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p:nvPr/>
        </p:nvSpPr>
        <p:spPr>
          <a:xfrm>
            <a:off x="685800" y="1905000"/>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1583" y="2373868"/>
            <a:ext cx="1019617" cy="738664"/>
          </a:xfrm>
          <a:prstGeom prst="rect">
            <a:avLst/>
          </a:prstGeom>
          <a:noFill/>
        </p:spPr>
        <p:txBody>
          <a:bodyPr wrap="square" rtlCol="0">
            <a:spAutoFit/>
          </a:bodyPr>
          <a:lstStyle/>
          <a:p>
            <a:r>
              <a:rPr lang="en-US" sz="1400" dirty="0" smtClean="0"/>
              <a:t>BEFORE TOUCHING A PATIENT</a:t>
            </a:r>
            <a:endParaRPr lang="en-US" sz="1400" dirty="0"/>
          </a:p>
        </p:txBody>
      </p:sp>
      <p:sp>
        <p:nvSpPr>
          <p:cNvPr id="11" name="TextBox 10"/>
          <p:cNvSpPr txBox="1"/>
          <p:nvPr/>
        </p:nvSpPr>
        <p:spPr>
          <a:xfrm>
            <a:off x="612843" y="2311036"/>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1</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4" name="TextBox 23"/>
          <p:cNvSpPr txBox="1"/>
          <p:nvPr/>
        </p:nvSpPr>
        <p:spPr>
          <a:xfrm>
            <a:off x="750735" y="3810000"/>
            <a:ext cx="2221065" cy="1692771"/>
          </a:xfrm>
          <a:prstGeom prst="rect">
            <a:avLst/>
          </a:prstGeom>
          <a:solidFill>
            <a:srgbClr val="FFAB81"/>
          </a:solidFill>
          <a:ln w="28575">
            <a:solidFill>
              <a:srgbClr val="FFAB81"/>
            </a:solidFill>
          </a:ln>
        </p:spPr>
        <p:txBody>
          <a:bodyPr wrap="square" rtlCol="0">
            <a:spAutoFit/>
          </a:bodyPr>
          <a:lstStyle/>
          <a:p>
            <a:pPr>
              <a:spcBef>
                <a:spcPct val="50000"/>
              </a:spcBef>
            </a:pPr>
            <a:r>
              <a:rPr lang="en-GB" sz="1600" dirty="0"/>
              <a:t>Clean your hands before touching a patient when approaching him/her! </a:t>
            </a:r>
          </a:p>
          <a:p>
            <a:pPr>
              <a:spcBef>
                <a:spcPct val="50000"/>
              </a:spcBef>
            </a:pPr>
            <a:r>
              <a:rPr lang="en-GB" sz="1600" dirty="0"/>
              <a:t>To protect the patient against harmful germs carried on your </a:t>
            </a:r>
            <a:r>
              <a:rPr lang="en-GB" sz="1600" dirty="0" smtClean="0"/>
              <a:t>hands!</a:t>
            </a:r>
            <a:endParaRPr lang="en-US" sz="1600" dirty="0"/>
          </a:p>
        </p:txBody>
      </p:sp>
    </p:spTree>
    <p:extLst>
      <p:ext uri="{BB962C8B-B14F-4D97-AF65-F5344CB8AC3E}">
        <p14:creationId xmlns:p14="http://schemas.microsoft.com/office/powerpoint/2010/main" xmlns="" val="100820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a:t>5 Moments for Hand Hygiene</a:t>
            </a:r>
          </a:p>
        </p:txBody>
      </p:sp>
      <p:pic>
        <p:nvPicPr>
          <p:cNvPr id="9" name="Picture 2" descr="5 Moments_PATIENTS-0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458" t="7195" r="26097" b="15329"/>
          <a:stretch>
            <a:fillRect/>
          </a:stretch>
        </p:blipFill>
        <p:spPr bwMode="auto">
          <a:xfrm>
            <a:off x="1911675" y="1611791"/>
            <a:ext cx="3886200" cy="3939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p:nvPr/>
        </p:nvSpPr>
        <p:spPr>
          <a:xfrm>
            <a:off x="685800" y="1905000"/>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1583" y="2373868"/>
            <a:ext cx="1019617" cy="738664"/>
          </a:xfrm>
          <a:prstGeom prst="rect">
            <a:avLst/>
          </a:prstGeom>
          <a:noFill/>
        </p:spPr>
        <p:txBody>
          <a:bodyPr wrap="square" rtlCol="0">
            <a:spAutoFit/>
          </a:bodyPr>
          <a:lstStyle/>
          <a:p>
            <a:r>
              <a:rPr lang="en-US" sz="1400" dirty="0" smtClean="0"/>
              <a:t>BEFORE TOUCHING A PATIENT</a:t>
            </a:r>
            <a:endParaRPr lang="en-US" sz="1400" dirty="0"/>
          </a:p>
        </p:txBody>
      </p:sp>
      <p:sp>
        <p:nvSpPr>
          <p:cNvPr id="11" name="TextBox 10"/>
          <p:cNvSpPr txBox="1"/>
          <p:nvPr/>
        </p:nvSpPr>
        <p:spPr>
          <a:xfrm>
            <a:off x="612843" y="2311036"/>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1</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6" name="Right Arrow 15"/>
          <p:cNvSpPr/>
          <p:nvPr/>
        </p:nvSpPr>
        <p:spPr>
          <a:xfrm rot="8110983">
            <a:off x="3625025" y="1150699"/>
            <a:ext cx="1861806"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007887">
            <a:off x="3977436" y="1983643"/>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2</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4" name="TextBox 13"/>
          <p:cNvSpPr txBox="1"/>
          <p:nvPr/>
        </p:nvSpPr>
        <p:spPr>
          <a:xfrm rot="18939775">
            <a:off x="4064903" y="1399445"/>
            <a:ext cx="1471577" cy="738664"/>
          </a:xfrm>
          <a:prstGeom prst="rect">
            <a:avLst/>
          </a:prstGeom>
          <a:noFill/>
        </p:spPr>
        <p:txBody>
          <a:bodyPr wrap="square" rtlCol="0">
            <a:spAutoFit/>
          </a:bodyPr>
          <a:lstStyle/>
          <a:p>
            <a:r>
              <a:rPr lang="en-US" sz="1400" dirty="0" smtClean="0"/>
              <a:t>BEFORE CLEAN / ASEPTIC PROCEDURE</a:t>
            </a:r>
            <a:endParaRPr lang="en-US" sz="1400" dirty="0"/>
          </a:p>
        </p:txBody>
      </p:sp>
      <p:sp>
        <p:nvSpPr>
          <p:cNvPr id="3" name="TextBox 2"/>
          <p:cNvSpPr txBox="1"/>
          <p:nvPr/>
        </p:nvSpPr>
        <p:spPr>
          <a:xfrm>
            <a:off x="5524500" y="2133600"/>
            <a:ext cx="2705100" cy="1938992"/>
          </a:xfrm>
          <a:prstGeom prst="rect">
            <a:avLst/>
          </a:prstGeom>
          <a:solidFill>
            <a:srgbClr val="FFAB81"/>
          </a:solidFill>
          <a:ln w="28575">
            <a:solidFill>
              <a:srgbClr val="FFAB81"/>
            </a:solidFill>
          </a:ln>
        </p:spPr>
        <p:txBody>
          <a:bodyPr wrap="square" rtlCol="0">
            <a:spAutoFit/>
          </a:bodyPr>
          <a:lstStyle/>
          <a:p>
            <a:pPr>
              <a:spcBef>
                <a:spcPct val="50000"/>
              </a:spcBef>
            </a:pPr>
            <a:r>
              <a:rPr lang="en-GB" sz="1600" dirty="0"/>
              <a:t>Clean your hands immediately before accessing a </a:t>
            </a:r>
            <a:r>
              <a:rPr lang="en-GB" sz="1600" dirty="0" smtClean="0"/>
              <a:t>device or surgical site, and before performing a procedure!</a:t>
            </a:r>
            <a:endParaRPr lang="en-GB" sz="1600" dirty="0"/>
          </a:p>
          <a:p>
            <a:pPr>
              <a:spcBef>
                <a:spcPct val="50000"/>
              </a:spcBef>
            </a:pPr>
            <a:r>
              <a:rPr lang="en-GB" sz="1600" dirty="0"/>
              <a:t>To protect the patient against harmful germs, including the patient’s </a:t>
            </a:r>
            <a:r>
              <a:rPr lang="en-GB" sz="1600" dirty="0" smtClean="0"/>
              <a:t>own!</a:t>
            </a:r>
            <a:endParaRPr lang="en-GB" sz="1600" dirty="0"/>
          </a:p>
        </p:txBody>
      </p:sp>
    </p:spTree>
    <p:extLst>
      <p:ext uri="{BB962C8B-B14F-4D97-AF65-F5344CB8AC3E}">
        <p14:creationId xmlns:p14="http://schemas.microsoft.com/office/powerpoint/2010/main" xmlns="" val="265383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t>5 Moments for Hand Hygiene</a:t>
            </a:r>
            <a:endParaRPr lang="en-US" sz="3600" b="1" dirty="0"/>
          </a:p>
        </p:txBody>
      </p:sp>
      <p:pic>
        <p:nvPicPr>
          <p:cNvPr id="9" name="Picture 2" descr="5 Moments_PATIENTS-0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458" t="7195" r="26097" b="15329"/>
          <a:stretch>
            <a:fillRect/>
          </a:stretch>
        </p:blipFill>
        <p:spPr bwMode="auto">
          <a:xfrm>
            <a:off x="1911675" y="1611791"/>
            <a:ext cx="3886200" cy="3939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p:nvPr/>
        </p:nvSpPr>
        <p:spPr>
          <a:xfrm>
            <a:off x="685800" y="1905000"/>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1583" y="2373868"/>
            <a:ext cx="1019617" cy="738664"/>
          </a:xfrm>
          <a:prstGeom prst="rect">
            <a:avLst/>
          </a:prstGeom>
          <a:noFill/>
        </p:spPr>
        <p:txBody>
          <a:bodyPr wrap="square" rtlCol="0">
            <a:spAutoFit/>
          </a:bodyPr>
          <a:lstStyle/>
          <a:p>
            <a:r>
              <a:rPr lang="en-US" sz="1400" dirty="0" smtClean="0"/>
              <a:t>BEFORE TOUCHING A PATIENT</a:t>
            </a:r>
            <a:endParaRPr lang="en-US" sz="1400" dirty="0"/>
          </a:p>
        </p:txBody>
      </p:sp>
      <p:sp>
        <p:nvSpPr>
          <p:cNvPr id="11" name="TextBox 10"/>
          <p:cNvSpPr txBox="1"/>
          <p:nvPr/>
        </p:nvSpPr>
        <p:spPr>
          <a:xfrm>
            <a:off x="612843" y="2311036"/>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1</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6" name="Right Arrow 15"/>
          <p:cNvSpPr/>
          <p:nvPr/>
        </p:nvSpPr>
        <p:spPr>
          <a:xfrm rot="8110983">
            <a:off x="3625025" y="1150699"/>
            <a:ext cx="1861806"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007887">
            <a:off x="3977436" y="1983643"/>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2</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4" name="TextBox 13"/>
          <p:cNvSpPr txBox="1"/>
          <p:nvPr/>
        </p:nvSpPr>
        <p:spPr>
          <a:xfrm rot="18939775">
            <a:off x="4064903" y="1399445"/>
            <a:ext cx="1471577" cy="738664"/>
          </a:xfrm>
          <a:prstGeom prst="rect">
            <a:avLst/>
          </a:prstGeom>
          <a:noFill/>
        </p:spPr>
        <p:txBody>
          <a:bodyPr wrap="square" rtlCol="0">
            <a:spAutoFit/>
          </a:bodyPr>
          <a:lstStyle/>
          <a:p>
            <a:r>
              <a:rPr lang="en-US" sz="1400" dirty="0" smtClean="0"/>
              <a:t>BEFORE CLEAN / ASEPTIC PROCEDURE</a:t>
            </a:r>
            <a:endParaRPr lang="en-US" sz="1400" dirty="0"/>
          </a:p>
        </p:txBody>
      </p:sp>
      <p:sp>
        <p:nvSpPr>
          <p:cNvPr id="19" name="Right Arrow 18"/>
          <p:cNvSpPr/>
          <p:nvPr/>
        </p:nvSpPr>
        <p:spPr>
          <a:xfrm rot="671511">
            <a:off x="1799482" y="3649068"/>
            <a:ext cx="1943892"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704189">
            <a:off x="3092986" y="4167762"/>
            <a:ext cx="465192" cy="830997"/>
          </a:xfrm>
          <a:prstGeom prst="rect">
            <a:avLst/>
          </a:prstGeom>
        </p:spPr>
        <p:txBody>
          <a:bodyPr wrap="none">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3</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8" name="TextBox 17"/>
          <p:cNvSpPr txBox="1"/>
          <p:nvPr/>
        </p:nvSpPr>
        <p:spPr>
          <a:xfrm rot="665352">
            <a:off x="1895536" y="4089715"/>
            <a:ext cx="1345855" cy="738664"/>
          </a:xfrm>
          <a:prstGeom prst="rect">
            <a:avLst/>
          </a:prstGeom>
          <a:noFill/>
        </p:spPr>
        <p:txBody>
          <a:bodyPr wrap="square" rtlCol="0">
            <a:spAutoFit/>
          </a:bodyPr>
          <a:lstStyle/>
          <a:p>
            <a:r>
              <a:rPr lang="en-US" sz="1400" dirty="0" smtClean="0"/>
              <a:t>AFTER BODY FLUID EXPOSURE RISK</a:t>
            </a:r>
            <a:endParaRPr lang="en-US" sz="1400" dirty="0"/>
          </a:p>
        </p:txBody>
      </p:sp>
      <p:sp>
        <p:nvSpPr>
          <p:cNvPr id="3" name="TextBox 2"/>
          <p:cNvSpPr txBox="1"/>
          <p:nvPr/>
        </p:nvSpPr>
        <p:spPr>
          <a:xfrm>
            <a:off x="5029200" y="4191000"/>
            <a:ext cx="3352800" cy="1692771"/>
          </a:xfrm>
          <a:prstGeom prst="rect">
            <a:avLst/>
          </a:prstGeom>
          <a:solidFill>
            <a:srgbClr val="FFAB81"/>
          </a:solidFill>
          <a:ln w="28575">
            <a:solidFill>
              <a:srgbClr val="FFAB81"/>
            </a:solidFill>
          </a:ln>
        </p:spPr>
        <p:txBody>
          <a:bodyPr wrap="square" rtlCol="0">
            <a:spAutoFit/>
          </a:bodyPr>
          <a:lstStyle/>
          <a:p>
            <a:pPr>
              <a:spcBef>
                <a:spcPct val="50000"/>
              </a:spcBef>
            </a:pPr>
            <a:r>
              <a:rPr lang="en-GB" sz="1600" dirty="0"/>
              <a:t>Clean your hands as soon as a task involving exposure risk to body fluids has </a:t>
            </a:r>
            <a:r>
              <a:rPr lang="en-GB" sz="1600" dirty="0" smtClean="0"/>
              <a:t>ended, and </a:t>
            </a:r>
            <a:r>
              <a:rPr lang="en-GB" sz="1600" dirty="0"/>
              <a:t>after glove </a:t>
            </a:r>
            <a:r>
              <a:rPr lang="en-GB" sz="1600" dirty="0" smtClean="0"/>
              <a:t>removal!</a:t>
            </a:r>
            <a:endParaRPr lang="en-GB" sz="1600" dirty="0"/>
          </a:p>
          <a:p>
            <a:pPr>
              <a:spcBef>
                <a:spcPct val="50000"/>
              </a:spcBef>
            </a:pPr>
            <a:r>
              <a:rPr lang="en-GB" sz="1600" dirty="0"/>
              <a:t>To protect </a:t>
            </a:r>
            <a:r>
              <a:rPr lang="en-GB" sz="1600" dirty="0" smtClean="0"/>
              <a:t>yourself, </a:t>
            </a:r>
            <a:r>
              <a:rPr lang="en-GB" sz="1600" dirty="0"/>
              <a:t>the health-care </a:t>
            </a:r>
            <a:r>
              <a:rPr lang="en-GB" sz="1600" dirty="0" smtClean="0"/>
              <a:t>environment, and your next patient </a:t>
            </a:r>
            <a:r>
              <a:rPr lang="en-GB" sz="1600" dirty="0"/>
              <a:t>from harmful germs!</a:t>
            </a:r>
          </a:p>
        </p:txBody>
      </p:sp>
    </p:spTree>
    <p:extLst>
      <p:ext uri="{BB962C8B-B14F-4D97-AF65-F5344CB8AC3E}">
        <p14:creationId xmlns:p14="http://schemas.microsoft.com/office/powerpoint/2010/main" xmlns="" val="8589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t>5 Moments for Hand Hygiene</a:t>
            </a:r>
            <a:endParaRPr lang="en-US" sz="3600" b="1" dirty="0"/>
          </a:p>
        </p:txBody>
      </p:sp>
      <p:pic>
        <p:nvPicPr>
          <p:cNvPr id="9" name="Picture 2" descr="5 Moments_PATIENTS-0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458" t="7195" r="26097" b="15329"/>
          <a:stretch>
            <a:fillRect/>
          </a:stretch>
        </p:blipFill>
        <p:spPr bwMode="auto">
          <a:xfrm>
            <a:off x="1911675" y="1611791"/>
            <a:ext cx="3886200" cy="3939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p:nvPr/>
        </p:nvSpPr>
        <p:spPr>
          <a:xfrm>
            <a:off x="685800" y="1905000"/>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1583" y="2373868"/>
            <a:ext cx="1019617" cy="738664"/>
          </a:xfrm>
          <a:prstGeom prst="rect">
            <a:avLst/>
          </a:prstGeom>
          <a:noFill/>
        </p:spPr>
        <p:txBody>
          <a:bodyPr wrap="square" rtlCol="0">
            <a:spAutoFit/>
          </a:bodyPr>
          <a:lstStyle/>
          <a:p>
            <a:r>
              <a:rPr lang="en-US" sz="1400" dirty="0" smtClean="0"/>
              <a:t>BEFORE TOUCHING A PATIENT</a:t>
            </a:r>
            <a:endParaRPr lang="en-US" sz="1400" dirty="0"/>
          </a:p>
        </p:txBody>
      </p:sp>
      <p:sp>
        <p:nvSpPr>
          <p:cNvPr id="11" name="TextBox 10"/>
          <p:cNvSpPr txBox="1"/>
          <p:nvPr/>
        </p:nvSpPr>
        <p:spPr>
          <a:xfrm>
            <a:off x="612843" y="2311036"/>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1</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6" name="Right Arrow 15"/>
          <p:cNvSpPr/>
          <p:nvPr/>
        </p:nvSpPr>
        <p:spPr>
          <a:xfrm rot="8110983">
            <a:off x="3625025" y="1150699"/>
            <a:ext cx="1861806"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007887">
            <a:off x="3977436" y="1983643"/>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2</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4" name="TextBox 13"/>
          <p:cNvSpPr txBox="1"/>
          <p:nvPr/>
        </p:nvSpPr>
        <p:spPr>
          <a:xfrm rot="18939775">
            <a:off x="4064903" y="1399445"/>
            <a:ext cx="1471577" cy="738664"/>
          </a:xfrm>
          <a:prstGeom prst="rect">
            <a:avLst/>
          </a:prstGeom>
          <a:noFill/>
        </p:spPr>
        <p:txBody>
          <a:bodyPr wrap="square" rtlCol="0">
            <a:spAutoFit/>
          </a:bodyPr>
          <a:lstStyle/>
          <a:p>
            <a:r>
              <a:rPr lang="en-US" sz="1400" dirty="0" smtClean="0"/>
              <a:t>BEFORE CLEAN / ASEPTIC PROCEDURE</a:t>
            </a:r>
            <a:endParaRPr lang="en-US" sz="1400" dirty="0"/>
          </a:p>
        </p:txBody>
      </p:sp>
      <p:sp>
        <p:nvSpPr>
          <p:cNvPr id="19" name="Right Arrow 18"/>
          <p:cNvSpPr/>
          <p:nvPr/>
        </p:nvSpPr>
        <p:spPr>
          <a:xfrm rot="591284">
            <a:off x="1798737" y="3751607"/>
            <a:ext cx="2000797"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688941">
            <a:off x="3144021" y="4252741"/>
            <a:ext cx="465192" cy="830997"/>
          </a:xfrm>
          <a:prstGeom prst="rect">
            <a:avLst/>
          </a:prstGeom>
        </p:spPr>
        <p:txBody>
          <a:bodyPr wrap="none">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3</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8" name="TextBox 17"/>
          <p:cNvSpPr txBox="1"/>
          <p:nvPr/>
        </p:nvSpPr>
        <p:spPr>
          <a:xfrm rot="646277">
            <a:off x="1907264" y="4207979"/>
            <a:ext cx="1340300" cy="738664"/>
          </a:xfrm>
          <a:prstGeom prst="rect">
            <a:avLst/>
          </a:prstGeom>
          <a:noFill/>
        </p:spPr>
        <p:txBody>
          <a:bodyPr wrap="square" rtlCol="0">
            <a:spAutoFit/>
          </a:bodyPr>
          <a:lstStyle/>
          <a:p>
            <a:r>
              <a:rPr lang="en-US" sz="1400" dirty="0" smtClean="0"/>
              <a:t>AFTER BODY FLUID EXPOSURE RISK</a:t>
            </a:r>
            <a:endParaRPr lang="en-US" sz="1400" dirty="0"/>
          </a:p>
        </p:txBody>
      </p:sp>
      <p:sp>
        <p:nvSpPr>
          <p:cNvPr id="22" name="Right Arrow 21"/>
          <p:cNvSpPr/>
          <p:nvPr/>
        </p:nvSpPr>
        <p:spPr>
          <a:xfrm>
            <a:off x="5459795" y="2001868"/>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47184" y="2424569"/>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4</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p:nvSpPr>
        <p:spPr>
          <a:xfrm>
            <a:off x="5877938" y="2470735"/>
            <a:ext cx="990600" cy="738664"/>
          </a:xfrm>
          <a:prstGeom prst="rect">
            <a:avLst/>
          </a:prstGeom>
          <a:noFill/>
        </p:spPr>
        <p:txBody>
          <a:bodyPr wrap="square" rtlCol="0">
            <a:spAutoFit/>
          </a:bodyPr>
          <a:lstStyle/>
          <a:p>
            <a:r>
              <a:rPr lang="en-US" sz="1400" dirty="0" smtClean="0"/>
              <a:t>AFTER TOUCHING A PATIENT</a:t>
            </a:r>
            <a:endParaRPr lang="en-US" sz="1400" dirty="0"/>
          </a:p>
        </p:txBody>
      </p:sp>
      <p:sp>
        <p:nvSpPr>
          <p:cNvPr id="3" name="Rectangle 2"/>
          <p:cNvSpPr/>
          <p:nvPr/>
        </p:nvSpPr>
        <p:spPr>
          <a:xfrm>
            <a:off x="5257801" y="3776891"/>
            <a:ext cx="3581400" cy="1446550"/>
          </a:xfrm>
          <a:prstGeom prst="rect">
            <a:avLst/>
          </a:prstGeom>
          <a:solidFill>
            <a:srgbClr val="FFAB81"/>
          </a:solidFill>
          <a:ln w="28575">
            <a:solidFill>
              <a:srgbClr val="FFAB81"/>
            </a:solidFill>
          </a:ln>
        </p:spPr>
        <p:txBody>
          <a:bodyPr wrap="square">
            <a:spAutoFit/>
          </a:bodyPr>
          <a:lstStyle/>
          <a:p>
            <a:pPr>
              <a:spcBef>
                <a:spcPct val="50000"/>
              </a:spcBef>
            </a:pPr>
            <a:r>
              <a:rPr lang="en-GB" sz="1600" dirty="0"/>
              <a:t>Clean your hands when leaving the patient’s side, after touching </a:t>
            </a:r>
            <a:r>
              <a:rPr lang="en-GB" sz="1600" dirty="0" smtClean="0"/>
              <a:t>the patient. </a:t>
            </a:r>
          </a:p>
          <a:p>
            <a:pPr>
              <a:spcBef>
                <a:spcPct val="50000"/>
              </a:spcBef>
            </a:pPr>
            <a:r>
              <a:rPr lang="en-GB" sz="1600" dirty="0" smtClean="0"/>
              <a:t>To </a:t>
            </a:r>
            <a:r>
              <a:rPr lang="en-GB" sz="1600" dirty="0"/>
              <a:t>protect </a:t>
            </a:r>
            <a:r>
              <a:rPr lang="en-GB" sz="1600" dirty="0" smtClean="0"/>
              <a:t>yourself, </a:t>
            </a:r>
            <a:r>
              <a:rPr lang="en-GB" sz="1600" dirty="0"/>
              <a:t>the health-care </a:t>
            </a:r>
            <a:r>
              <a:rPr lang="en-GB" sz="1600" dirty="0" smtClean="0"/>
              <a:t>environment, and your next patient </a:t>
            </a:r>
            <a:r>
              <a:rPr lang="en-GB" sz="1600" dirty="0"/>
              <a:t>from harmful germs!</a:t>
            </a:r>
          </a:p>
        </p:txBody>
      </p:sp>
    </p:spTree>
    <p:extLst>
      <p:ext uri="{BB962C8B-B14F-4D97-AF65-F5344CB8AC3E}">
        <p14:creationId xmlns:p14="http://schemas.microsoft.com/office/powerpoint/2010/main" xmlns="" val="419524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b="1" dirty="0" smtClean="0"/>
              <a:t>5 Moments for Hand Hygiene</a:t>
            </a:r>
            <a:endParaRPr lang="en-US" sz="3600" b="1" dirty="0"/>
          </a:p>
        </p:txBody>
      </p:sp>
      <p:pic>
        <p:nvPicPr>
          <p:cNvPr id="9" name="Picture 2" descr="5 Moments_PATIENTS-03"/>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458" t="7195" r="26097" b="15329"/>
          <a:stretch>
            <a:fillRect/>
          </a:stretch>
        </p:blipFill>
        <p:spPr bwMode="auto">
          <a:xfrm>
            <a:off x="1911675" y="1611791"/>
            <a:ext cx="3886200" cy="3939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ight Arrow 5"/>
          <p:cNvSpPr/>
          <p:nvPr/>
        </p:nvSpPr>
        <p:spPr>
          <a:xfrm>
            <a:off x="685800" y="1905000"/>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61583" y="2373868"/>
            <a:ext cx="1019617" cy="738664"/>
          </a:xfrm>
          <a:prstGeom prst="rect">
            <a:avLst/>
          </a:prstGeom>
          <a:noFill/>
        </p:spPr>
        <p:txBody>
          <a:bodyPr wrap="square" rtlCol="0">
            <a:spAutoFit/>
          </a:bodyPr>
          <a:lstStyle/>
          <a:p>
            <a:r>
              <a:rPr lang="en-US" sz="1400" dirty="0" smtClean="0"/>
              <a:t>BEFORE TOUCHING A PATIENT</a:t>
            </a:r>
            <a:endParaRPr lang="en-US" sz="1400" dirty="0"/>
          </a:p>
        </p:txBody>
      </p:sp>
      <p:sp>
        <p:nvSpPr>
          <p:cNvPr id="11" name="TextBox 10"/>
          <p:cNvSpPr txBox="1"/>
          <p:nvPr/>
        </p:nvSpPr>
        <p:spPr>
          <a:xfrm>
            <a:off x="612843" y="2311036"/>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1</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6" name="Right Arrow 15"/>
          <p:cNvSpPr/>
          <p:nvPr/>
        </p:nvSpPr>
        <p:spPr>
          <a:xfrm rot="8110983">
            <a:off x="3625025" y="1150699"/>
            <a:ext cx="1861806"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rot="19007887">
            <a:off x="3977436" y="1983643"/>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2</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4" name="TextBox 13"/>
          <p:cNvSpPr txBox="1"/>
          <p:nvPr/>
        </p:nvSpPr>
        <p:spPr>
          <a:xfrm rot="18939775">
            <a:off x="4064903" y="1399445"/>
            <a:ext cx="1471577" cy="738664"/>
          </a:xfrm>
          <a:prstGeom prst="rect">
            <a:avLst/>
          </a:prstGeom>
          <a:noFill/>
        </p:spPr>
        <p:txBody>
          <a:bodyPr wrap="square" rtlCol="0">
            <a:spAutoFit/>
          </a:bodyPr>
          <a:lstStyle/>
          <a:p>
            <a:r>
              <a:rPr lang="en-US" sz="1400" dirty="0" smtClean="0"/>
              <a:t>BEFORE CLEAN / ASEPTIC PROCEDURE</a:t>
            </a:r>
            <a:endParaRPr lang="en-US" sz="1400" dirty="0"/>
          </a:p>
        </p:txBody>
      </p:sp>
      <p:sp>
        <p:nvSpPr>
          <p:cNvPr id="19" name="Right Arrow 18"/>
          <p:cNvSpPr/>
          <p:nvPr/>
        </p:nvSpPr>
        <p:spPr>
          <a:xfrm rot="601353">
            <a:off x="1739793" y="3790580"/>
            <a:ext cx="2000797"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713973">
            <a:off x="3072184" y="4334051"/>
            <a:ext cx="465192" cy="830997"/>
          </a:xfrm>
          <a:prstGeom prst="rect">
            <a:avLst/>
          </a:prstGeom>
        </p:spPr>
        <p:txBody>
          <a:bodyPr wrap="none">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3</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18" name="TextBox 17"/>
          <p:cNvSpPr txBox="1"/>
          <p:nvPr/>
        </p:nvSpPr>
        <p:spPr>
          <a:xfrm rot="599115">
            <a:off x="1861203" y="4225966"/>
            <a:ext cx="1390065" cy="738664"/>
          </a:xfrm>
          <a:prstGeom prst="rect">
            <a:avLst/>
          </a:prstGeom>
          <a:noFill/>
        </p:spPr>
        <p:txBody>
          <a:bodyPr wrap="square" rtlCol="0">
            <a:spAutoFit/>
          </a:bodyPr>
          <a:lstStyle/>
          <a:p>
            <a:r>
              <a:rPr lang="en-US" sz="1400" dirty="0" smtClean="0"/>
              <a:t>AFTER BODY FLUID EXPOSURE RISK</a:t>
            </a:r>
            <a:endParaRPr lang="en-US" sz="1400" dirty="0"/>
          </a:p>
        </p:txBody>
      </p:sp>
      <p:sp>
        <p:nvSpPr>
          <p:cNvPr id="22" name="Right Arrow 21"/>
          <p:cNvSpPr/>
          <p:nvPr/>
        </p:nvSpPr>
        <p:spPr>
          <a:xfrm>
            <a:off x="5459795" y="2001868"/>
            <a:ext cx="1676400" cy="1676400"/>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47184" y="2424569"/>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4</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0" name="TextBox 19"/>
          <p:cNvSpPr txBox="1"/>
          <p:nvPr/>
        </p:nvSpPr>
        <p:spPr>
          <a:xfrm>
            <a:off x="5877938" y="2470735"/>
            <a:ext cx="990600" cy="738664"/>
          </a:xfrm>
          <a:prstGeom prst="rect">
            <a:avLst/>
          </a:prstGeom>
          <a:noFill/>
        </p:spPr>
        <p:txBody>
          <a:bodyPr wrap="square" rtlCol="0">
            <a:spAutoFit/>
          </a:bodyPr>
          <a:lstStyle/>
          <a:p>
            <a:r>
              <a:rPr lang="en-US" sz="1400" dirty="0" smtClean="0"/>
              <a:t>AFTER TOUCHING A PATIENT</a:t>
            </a:r>
            <a:endParaRPr lang="en-US" sz="1400" dirty="0"/>
          </a:p>
        </p:txBody>
      </p:sp>
      <p:sp>
        <p:nvSpPr>
          <p:cNvPr id="25" name="Right Arrow 24"/>
          <p:cNvSpPr/>
          <p:nvPr/>
        </p:nvSpPr>
        <p:spPr>
          <a:xfrm>
            <a:off x="6063658" y="4034066"/>
            <a:ext cx="1937342" cy="1680934"/>
          </a:xfrm>
          <a:prstGeom prst="rightArrow">
            <a:avLst/>
          </a:prstGeom>
          <a:solidFill>
            <a:srgbClr val="B4D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17" descr="5 Moments_5-0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0789" t="69153" r="30572" b="2930"/>
          <a:stretch/>
        </p:blipFill>
        <p:spPr bwMode="auto">
          <a:xfrm>
            <a:off x="4512245" y="3943579"/>
            <a:ext cx="1651439" cy="1857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26"/>
          <p:cNvSpPr txBox="1"/>
          <p:nvPr/>
        </p:nvSpPr>
        <p:spPr>
          <a:xfrm>
            <a:off x="6115455" y="4456767"/>
            <a:ext cx="275784" cy="830997"/>
          </a:xfrm>
          <a:prstGeom prst="rect">
            <a:avLst/>
          </a:prstGeom>
          <a:noFill/>
        </p:spPr>
        <p:txBody>
          <a:bodyPr wrap="square" rtlCol="0">
            <a:spAutoFit/>
          </a:bodyPr>
          <a:lstStyle/>
          <a:p>
            <a:r>
              <a:rPr lang="en-US" sz="4800" b="1" dirty="0" smtClean="0">
                <a:solidFill>
                  <a:schemeClr val="bg1"/>
                </a:solidFill>
                <a:effectLst>
                  <a:outerShdw blurRad="38100" dist="38100" dir="2700000" algn="tl">
                    <a:srgbClr val="000000">
                      <a:alpha val="43137"/>
                    </a:srgbClr>
                  </a:outerShdw>
                </a:effectLst>
                <a:latin typeface="Arial Narrow" pitchFamily="34" charset="0"/>
              </a:rPr>
              <a:t>5</a:t>
            </a:r>
            <a:endParaRPr lang="en-US" sz="48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21" name="TextBox 20"/>
          <p:cNvSpPr txBox="1"/>
          <p:nvPr/>
        </p:nvSpPr>
        <p:spPr>
          <a:xfrm>
            <a:off x="6430960" y="4502933"/>
            <a:ext cx="1426682" cy="738664"/>
          </a:xfrm>
          <a:prstGeom prst="rect">
            <a:avLst/>
          </a:prstGeom>
          <a:noFill/>
        </p:spPr>
        <p:txBody>
          <a:bodyPr wrap="square" rtlCol="0">
            <a:spAutoFit/>
          </a:bodyPr>
          <a:lstStyle/>
          <a:p>
            <a:r>
              <a:rPr lang="en-US" sz="1400" spc="-100" dirty="0" smtClean="0"/>
              <a:t>AFTER TOUCHING PATIENT SURROUNDINGS</a:t>
            </a:r>
            <a:endParaRPr lang="en-US" sz="1400" spc="-100" dirty="0"/>
          </a:p>
        </p:txBody>
      </p:sp>
      <p:sp>
        <p:nvSpPr>
          <p:cNvPr id="3" name="TextBox 2"/>
          <p:cNvSpPr txBox="1"/>
          <p:nvPr/>
        </p:nvSpPr>
        <p:spPr>
          <a:xfrm>
            <a:off x="985993" y="5800954"/>
            <a:ext cx="7921557" cy="954107"/>
          </a:xfrm>
          <a:prstGeom prst="rect">
            <a:avLst/>
          </a:prstGeom>
          <a:solidFill>
            <a:srgbClr val="FFAB81"/>
          </a:solidFill>
          <a:ln w="28575">
            <a:solidFill>
              <a:srgbClr val="FFAB81"/>
            </a:solidFill>
          </a:ln>
        </p:spPr>
        <p:txBody>
          <a:bodyPr wrap="square" rtlCol="0">
            <a:spAutoFit/>
          </a:bodyPr>
          <a:lstStyle/>
          <a:p>
            <a:pPr>
              <a:spcBef>
                <a:spcPct val="50000"/>
              </a:spcBef>
            </a:pPr>
            <a:r>
              <a:rPr lang="en-GB" sz="1600" dirty="0"/>
              <a:t>Clean your hands after touching any object or furniture in the patient’s  immediate surroundings, </a:t>
            </a:r>
            <a:r>
              <a:rPr lang="en-GB" sz="1600" dirty="0" smtClean="0"/>
              <a:t>even </a:t>
            </a:r>
            <a:r>
              <a:rPr lang="en-GB" sz="1600" dirty="0"/>
              <a:t>without having touched the patient! </a:t>
            </a:r>
          </a:p>
          <a:p>
            <a:pPr>
              <a:spcBef>
                <a:spcPct val="50000"/>
              </a:spcBef>
            </a:pPr>
            <a:r>
              <a:rPr lang="en-GB" sz="1600" dirty="0"/>
              <a:t>To protect </a:t>
            </a:r>
            <a:r>
              <a:rPr lang="en-GB" sz="1600" dirty="0" smtClean="0"/>
              <a:t>yourself, </a:t>
            </a:r>
            <a:r>
              <a:rPr lang="en-GB" sz="1600" dirty="0"/>
              <a:t>the </a:t>
            </a:r>
            <a:r>
              <a:rPr lang="en-GB" sz="1600" dirty="0" smtClean="0"/>
              <a:t>healthcare environment, and your next patient </a:t>
            </a:r>
            <a:r>
              <a:rPr lang="en-GB" sz="1600" dirty="0"/>
              <a:t>against germ spread!</a:t>
            </a:r>
          </a:p>
        </p:txBody>
      </p:sp>
    </p:spTree>
    <p:extLst>
      <p:ext uri="{BB962C8B-B14F-4D97-AF65-F5344CB8AC3E}">
        <p14:creationId xmlns:p14="http://schemas.microsoft.com/office/powerpoint/2010/main" xmlns="" val="368789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30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Hygiene Quiz</a:t>
            </a:r>
            <a:endParaRPr lang="en-US" dirty="0"/>
          </a:p>
        </p:txBody>
      </p:sp>
      <p:sp>
        <p:nvSpPr>
          <p:cNvPr id="3" name="Content Placeholder 2"/>
          <p:cNvSpPr>
            <a:spLocks noGrp="1"/>
          </p:cNvSpPr>
          <p:nvPr>
            <p:ph idx="1"/>
          </p:nvPr>
        </p:nvSpPr>
        <p:spPr>
          <a:xfrm>
            <a:off x="457200" y="1600200"/>
            <a:ext cx="8382000" cy="4525963"/>
          </a:xfrm>
        </p:spPr>
        <p:txBody>
          <a:bodyPr/>
          <a:lstStyle/>
          <a:p>
            <a:pPr marL="0" indent="0">
              <a:buNone/>
            </a:pPr>
            <a:r>
              <a:rPr lang="en-US" sz="1600" dirty="0" smtClean="0"/>
              <a:t>1. </a:t>
            </a:r>
            <a:r>
              <a:rPr lang="en-US" sz="1600" dirty="0"/>
              <a:t>Hand Hygiene is not necessary when gloves are worn.</a:t>
            </a:r>
          </a:p>
          <a:p>
            <a:pPr marL="0" indent="0">
              <a:buNone/>
            </a:pPr>
            <a:r>
              <a:rPr lang="en-US" sz="1600" dirty="0"/>
              <a:t>	a. True</a:t>
            </a:r>
          </a:p>
          <a:p>
            <a:pPr marL="0" indent="0">
              <a:buNone/>
            </a:pPr>
            <a:r>
              <a:rPr lang="en-US" sz="1600" dirty="0"/>
              <a:t>	</a:t>
            </a:r>
            <a:r>
              <a:rPr lang="en-US" sz="1600" dirty="0">
                <a:solidFill>
                  <a:srgbClr val="FF0000"/>
                </a:solidFill>
              </a:rPr>
              <a:t>b. False</a:t>
            </a:r>
          </a:p>
          <a:p>
            <a:pPr marL="0" indent="0">
              <a:buNone/>
            </a:pPr>
            <a:endParaRPr lang="en-US" sz="1600" dirty="0"/>
          </a:p>
          <a:p>
            <a:pPr marL="0" indent="0">
              <a:buNone/>
            </a:pPr>
            <a:r>
              <a:rPr lang="en-US" sz="1600" dirty="0" smtClean="0"/>
              <a:t>2. </a:t>
            </a:r>
            <a:r>
              <a:rPr lang="en-US" sz="1600" dirty="0"/>
              <a:t>Which moment is an indication for performing hand hygiene?</a:t>
            </a:r>
          </a:p>
          <a:p>
            <a:pPr marL="0" indent="0">
              <a:buNone/>
            </a:pPr>
            <a:r>
              <a:rPr lang="en-US" sz="1600" dirty="0"/>
              <a:t>	a. Before touching a </a:t>
            </a:r>
            <a:r>
              <a:rPr lang="en-US" sz="1600" dirty="0" smtClean="0"/>
              <a:t>patient, or upon entry into the patient room</a:t>
            </a:r>
            <a:endParaRPr lang="en-US" sz="1600" dirty="0"/>
          </a:p>
          <a:p>
            <a:pPr marL="0" indent="0">
              <a:buNone/>
            </a:pPr>
            <a:r>
              <a:rPr lang="en-US" sz="1600" dirty="0"/>
              <a:t>	b. Before clean / aseptic procedure</a:t>
            </a:r>
          </a:p>
          <a:p>
            <a:pPr marL="0" indent="0">
              <a:buNone/>
            </a:pPr>
            <a:r>
              <a:rPr lang="en-US" sz="1600" dirty="0"/>
              <a:t>	c. After blood or body fluid exposure</a:t>
            </a:r>
          </a:p>
          <a:p>
            <a:pPr marL="0" indent="0">
              <a:buNone/>
            </a:pPr>
            <a:r>
              <a:rPr lang="en-US" sz="1600" dirty="0"/>
              <a:t>	d. After touching a </a:t>
            </a:r>
            <a:r>
              <a:rPr lang="en-US" sz="1600" dirty="0" smtClean="0"/>
              <a:t>patient, or upon exit from the </a:t>
            </a:r>
            <a:r>
              <a:rPr lang="en-US" sz="1600" dirty="0" smtClean="0">
                <a:solidFill>
                  <a:srgbClr val="FF0000"/>
                </a:solidFill>
              </a:rPr>
              <a:t>patient zone</a:t>
            </a:r>
            <a:endParaRPr lang="en-US" sz="1600" dirty="0">
              <a:solidFill>
                <a:srgbClr val="FF0000"/>
              </a:solidFill>
            </a:endParaRPr>
          </a:p>
          <a:p>
            <a:pPr marL="0" indent="0">
              <a:buNone/>
            </a:pPr>
            <a:r>
              <a:rPr lang="en-US" sz="1600" dirty="0"/>
              <a:t>	e. After touching a patient’s </a:t>
            </a:r>
            <a:r>
              <a:rPr lang="en-US" sz="1600" dirty="0" smtClean="0"/>
              <a:t>surroundings, or upon exit from the patient </a:t>
            </a:r>
            <a:r>
              <a:rPr lang="en-US" sz="1600" dirty="0" smtClean="0">
                <a:solidFill>
                  <a:srgbClr val="FF0000"/>
                </a:solidFill>
              </a:rPr>
              <a:t>zone</a:t>
            </a:r>
            <a:endParaRPr lang="en-US" sz="1600" dirty="0">
              <a:solidFill>
                <a:srgbClr val="FF0000"/>
              </a:solidFill>
            </a:endParaRPr>
          </a:p>
          <a:p>
            <a:pPr marL="0" indent="0">
              <a:buNone/>
            </a:pPr>
            <a:r>
              <a:rPr lang="en-US" sz="1600" dirty="0"/>
              <a:t>	</a:t>
            </a:r>
            <a:r>
              <a:rPr lang="en-US" sz="1600" dirty="0">
                <a:solidFill>
                  <a:srgbClr val="FF0000"/>
                </a:solidFill>
              </a:rPr>
              <a:t>f. All of the </a:t>
            </a:r>
            <a:r>
              <a:rPr lang="en-US" sz="1600" dirty="0" smtClean="0">
                <a:solidFill>
                  <a:srgbClr val="FF0000"/>
                </a:solidFill>
              </a:rPr>
              <a:t>above</a:t>
            </a:r>
          </a:p>
          <a:p>
            <a:pPr marL="0" indent="0">
              <a:buNone/>
            </a:pPr>
            <a:endParaRPr lang="en-US" sz="1600" dirty="0"/>
          </a:p>
          <a:p>
            <a:pPr marL="0" indent="0">
              <a:buNone/>
            </a:pPr>
            <a:r>
              <a:rPr lang="en-US" sz="1600" dirty="0" smtClean="0"/>
              <a:t>3. </a:t>
            </a:r>
            <a:r>
              <a:rPr lang="en-US" sz="1600" dirty="0"/>
              <a:t>The preferred method of hand hygiene </a:t>
            </a:r>
            <a:r>
              <a:rPr lang="en-US" sz="1600" dirty="0" smtClean="0"/>
              <a:t>for most patient care activities in </a:t>
            </a:r>
            <a:r>
              <a:rPr lang="en-US" sz="1600" dirty="0"/>
              <a:t>a healthcare facility is:</a:t>
            </a:r>
          </a:p>
          <a:p>
            <a:pPr marL="0" indent="0">
              <a:buNone/>
            </a:pPr>
            <a:r>
              <a:rPr lang="en-US" sz="1600" dirty="0"/>
              <a:t>	</a:t>
            </a:r>
            <a:r>
              <a:rPr lang="en-US" sz="1600" dirty="0">
                <a:solidFill>
                  <a:srgbClr val="FF0000"/>
                </a:solidFill>
              </a:rPr>
              <a:t>a. Alcohol based hand sanitizer</a:t>
            </a:r>
          </a:p>
          <a:p>
            <a:pPr marL="0" indent="0">
              <a:buNone/>
            </a:pPr>
            <a:r>
              <a:rPr lang="en-US" sz="1600" dirty="0"/>
              <a:t>	b. Soap and water</a:t>
            </a:r>
          </a:p>
          <a:p>
            <a:pPr marL="0" indent="0">
              <a:buNone/>
            </a:pPr>
            <a:endParaRPr lang="en-US" sz="1600" dirty="0"/>
          </a:p>
        </p:txBody>
      </p:sp>
    </p:spTree>
    <p:extLst>
      <p:ext uri="{BB962C8B-B14F-4D97-AF65-F5344CB8AC3E}">
        <p14:creationId xmlns:p14="http://schemas.microsoft.com/office/powerpoint/2010/main" xmlns="" val="3937114576"/>
      </p:ext>
    </p:extLst>
  </p:cSld>
  <p:clrMapOvr>
    <a:masterClrMapping/>
  </p:clrMapOvr>
</p:sld>
</file>

<file path=ppt/theme/theme1.xml><?xml version="1.0" encoding="utf-8"?>
<a:theme xmlns:a="http://schemas.openxmlformats.org/drawingml/2006/main" name="Parkview green bottom curve">
  <a:themeElements>
    <a:clrScheme name="PP Template arc bottom 13">
      <a:dk1>
        <a:srgbClr val="000000"/>
      </a:dk1>
      <a:lt1>
        <a:srgbClr val="FFFFFF"/>
      </a:lt1>
      <a:dk2>
        <a:srgbClr val="000000"/>
      </a:dk2>
      <a:lt2>
        <a:srgbClr val="808080"/>
      </a:lt2>
      <a:accent1>
        <a:srgbClr val="D25D1C"/>
      </a:accent1>
      <a:accent2>
        <a:srgbClr val="77B800"/>
      </a:accent2>
      <a:accent3>
        <a:srgbClr val="FFFFFF"/>
      </a:accent3>
      <a:accent4>
        <a:srgbClr val="000000"/>
      </a:accent4>
      <a:accent5>
        <a:srgbClr val="E5B6AB"/>
      </a:accent5>
      <a:accent6>
        <a:srgbClr val="6BA600"/>
      </a:accent6>
      <a:hlink>
        <a:srgbClr val="007836"/>
      </a:hlink>
      <a:folHlink>
        <a:srgbClr val="99CC00"/>
      </a:folHlink>
    </a:clrScheme>
    <a:fontScheme name="PP Template arc bot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 Template arc 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 Template arc bott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 Template arc bott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 Template arc bott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 Template arc bott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 Template arc bott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 Template arc bott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 Template arc bott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 Template arc bott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 Template arc bott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 Template arc bott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 Template arc bott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 Template arc bottom 13">
        <a:dk1>
          <a:srgbClr val="000000"/>
        </a:dk1>
        <a:lt1>
          <a:srgbClr val="FFFFFF"/>
        </a:lt1>
        <a:dk2>
          <a:srgbClr val="000000"/>
        </a:dk2>
        <a:lt2>
          <a:srgbClr val="808080"/>
        </a:lt2>
        <a:accent1>
          <a:srgbClr val="D25D1C"/>
        </a:accent1>
        <a:accent2>
          <a:srgbClr val="77B800"/>
        </a:accent2>
        <a:accent3>
          <a:srgbClr val="FFFFFF"/>
        </a:accent3>
        <a:accent4>
          <a:srgbClr val="000000"/>
        </a:accent4>
        <a:accent5>
          <a:srgbClr val="E5B6AB"/>
        </a:accent5>
        <a:accent6>
          <a:srgbClr val="6BA600"/>
        </a:accent6>
        <a:hlink>
          <a:srgbClr val="00783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1_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1_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1_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arkview green bottom curve">
  <a:themeElements>
    <a:clrScheme name="PP Template arc bottom 13">
      <a:dk1>
        <a:srgbClr val="000000"/>
      </a:dk1>
      <a:lt1>
        <a:srgbClr val="FFFFFF"/>
      </a:lt1>
      <a:dk2>
        <a:srgbClr val="000000"/>
      </a:dk2>
      <a:lt2>
        <a:srgbClr val="808080"/>
      </a:lt2>
      <a:accent1>
        <a:srgbClr val="D25D1C"/>
      </a:accent1>
      <a:accent2>
        <a:srgbClr val="77B800"/>
      </a:accent2>
      <a:accent3>
        <a:srgbClr val="FFFFFF"/>
      </a:accent3>
      <a:accent4>
        <a:srgbClr val="000000"/>
      </a:accent4>
      <a:accent5>
        <a:srgbClr val="E5B6AB"/>
      </a:accent5>
      <a:accent6>
        <a:srgbClr val="6BA600"/>
      </a:accent6>
      <a:hlink>
        <a:srgbClr val="007836"/>
      </a:hlink>
      <a:folHlink>
        <a:srgbClr val="99CC00"/>
      </a:folHlink>
    </a:clrScheme>
    <a:fontScheme name="PP Template arc botto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 Template arc bot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 Template arc bott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 Template arc bott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 Template arc bott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 Template arc bott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 Template arc bott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 Template arc bott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 Template arc bott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 Template arc bott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 Template arc bott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 Template arc bott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 Template arc bott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 Template arc bottom 13">
        <a:dk1>
          <a:srgbClr val="000000"/>
        </a:dk1>
        <a:lt1>
          <a:srgbClr val="FFFFFF"/>
        </a:lt1>
        <a:dk2>
          <a:srgbClr val="000000"/>
        </a:dk2>
        <a:lt2>
          <a:srgbClr val="808080"/>
        </a:lt2>
        <a:accent1>
          <a:srgbClr val="D25D1C"/>
        </a:accent1>
        <a:accent2>
          <a:srgbClr val="77B800"/>
        </a:accent2>
        <a:accent3>
          <a:srgbClr val="FFFFFF"/>
        </a:accent3>
        <a:accent4>
          <a:srgbClr val="000000"/>
        </a:accent4>
        <a:accent5>
          <a:srgbClr val="E5B6AB"/>
        </a:accent5>
        <a:accent6>
          <a:srgbClr val="6BA600"/>
        </a:accent6>
        <a:hlink>
          <a:srgbClr val="007836"/>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1_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1_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1_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1_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arkview green path curve">
  <a:themeElements>
    <a:clrScheme name="1_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1_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1_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1_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Default Design">
  <a:themeElements>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3333"/>
        </a:dk1>
        <a:lt1>
          <a:srgbClr val="FFFFFF"/>
        </a:lt1>
        <a:dk2>
          <a:srgbClr val="000000"/>
        </a:dk2>
        <a:lt2>
          <a:srgbClr val="808080"/>
        </a:lt2>
        <a:accent1>
          <a:srgbClr val="007836"/>
        </a:accent1>
        <a:accent2>
          <a:srgbClr val="77B800"/>
        </a:accent2>
        <a:accent3>
          <a:srgbClr val="FFFFFF"/>
        </a:accent3>
        <a:accent4>
          <a:srgbClr val="2A2A2A"/>
        </a:accent4>
        <a:accent5>
          <a:srgbClr val="AABEAE"/>
        </a:accent5>
        <a:accent6>
          <a:srgbClr val="6BA600"/>
        </a:accent6>
        <a:hlink>
          <a:srgbClr val="D25D1C"/>
        </a:hlink>
        <a:folHlink>
          <a:srgbClr val="B6B28E"/>
        </a:folHlink>
      </a:clrScheme>
      <a:clrMap bg1="lt1" tx1="dk1" bg2="lt2" tx2="dk2" accent1="accent1" accent2="accent2" accent3="accent3" accent4="accent4" accent5="accent5" accent6="accent6" hlink="hlink" folHlink="folHlink"/>
    </a:extraClrScheme>
    <a:extraClrScheme>
      <a:clrScheme name="Default Design 14">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2A6EBB"/>
        </a:hlink>
        <a:folHlink>
          <a:srgbClr val="D25D1C"/>
        </a:folHlink>
      </a:clrScheme>
      <a:clrMap bg1="lt1" tx1="dk1" bg2="lt2" tx2="dk2" accent1="accent1" accent2="accent2" accent3="accent3" accent4="accent4" accent5="accent5" accent6="accent6" hlink="hlink" folHlink="folHlink"/>
    </a:extraClrScheme>
    <a:extraClrScheme>
      <a:clrScheme name="Default Design 15">
        <a:dk1>
          <a:srgbClr val="4D4D4D"/>
        </a:dk1>
        <a:lt1>
          <a:srgbClr val="FFFFFF"/>
        </a:lt1>
        <a:dk2>
          <a:srgbClr val="007836"/>
        </a:dk2>
        <a:lt2>
          <a:srgbClr val="808080"/>
        </a:lt2>
        <a:accent1>
          <a:srgbClr val="77B800"/>
        </a:accent1>
        <a:accent2>
          <a:srgbClr val="D25D1C"/>
        </a:accent2>
        <a:accent3>
          <a:srgbClr val="FFFFFF"/>
        </a:accent3>
        <a:accent4>
          <a:srgbClr val="404040"/>
        </a:accent4>
        <a:accent5>
          <a:srgbClr val="BDD8AA"/>
        </a:accent5>
        <a:accent6>
          <a:srgbClr val="BE5318"/>
        </a:accent6>
        <a:hlink>
          <a:srgbClr val="2A6EBB"/>
        </a:hlink>
        <a:folHlink>
          <a:srgbClr val="B6B28E"/>
        </a:folHlink>
      </a:clrScheme>
      <a:clrMap bg1="lt1" tx1="dk1" bg2="lt2" tx2="dk2" accent1="accent1" accent2="accent2" accent3="accent3" accent4="accent4" accent5="accent5" accent6="accent6" hlink="hlink" folHlink="folHlink"/>
    </a:extraClrScheme>
    <a:extraClrScheme>
      <a:clrScheme name="Default Design 16">
        <a:dk1>
          <a:srgbClr val="4D4D4D"/>
        </a:dk1>
        <a:lt1>
          <a:srgbClr val="FFFFFF"/>
        </a:lt1>
        <a:dk2>
          <a:srgbClr val="007836"/>
        </a:dk2>
        <a:lt2>
          <a:srgbClr val="808080"/>
        </a:lt2>
        <a:accent1>
          <a:srgbClr val="77B800"/>
        </a:accent1>
        <a:accent2>
          <a:srgbClr val="B6B28E"/>
        </a:accent2>
        <a:accent3>
          <a:srgbClr val="FFFFFF"/>
        </a:accent3>
        <a:accent4>
          <a:srgbClr val="404040"/>
        </a:accent4>
        <a:accent5>
          <a:srgbClr val="BDD8AA"/>
        </a:accent5>
        <a:accent6>
          <a:srgbClr val="A5A180"/>
        </a:accent6>
        <a:hlink>
          <a:srgbClr val="D25D1C"/>
        </a:hlink>
        <a:folHlink>
          <a:srgbClr val="2A6EBB"/>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arkview01">
  <a:themeElements>
    <a:clrScheme name="parkview0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arkview01">
      <a:majorFont>
        <a:latin typeface="Calibri"/>
        <a:ea typeface="ＭＳ Ｐゴシック"/>
        <a:cs typeface="ＭＳ Ｐゴシック"/>
      </a:majorFont>
      <a:minorFont>
        <a:latin typeface="Calibri"/>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rkview01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Parkview green bottom curve</Template>
  <TotalTime>8188</TotalTime>
  <Words>556</Words>
  <Application>Microsoft Office PowerPoint</Application>
  <PresentationFormat>On-screen Show (4:3)</PresentationFormat>
  <Paragraphs>121</Paragraphs>
  <Slides>12</Slides>
  <Notes>8</Notes>
  <HiddenSlides>0</HiddenSlides>
  <MMClips>0</MMClips>
  <ScaleCrop>false</ScaleCrop>
  <HeadingPairs>
    <vt:vector size="4" baseType="variant">
      <vt:variant>
        <vt:lpstr>Theme</vt:lpstr>
      </vt:variant>
      <vt:variant>
        <vt:i4>10</vt:i4>
      </vt:variant>
      <vt:variant>
        <vt:lpstr>Slide Titles</vt:lpstr>
      </vt:variant>
      <vt:variant>
        <vt:i4>12</vt:i4>
      </vt:variant>
    </vt:vector>
  </HeadingPairs>
  <TitlesOfParts>
    <vt:vector size="22" baseType="lpstr">
      <vt:lpstr>Parkview green bottom curve</vt:lpstr>
      <vt:lpstr>1_Default Design</vt:lpstr>
      <vt:lpstr>Default Design</vt:lpstr>
      <vt:lpstr>1_Parkview green bottom curve</vt:lpstr>
      <vt:lpstr>2_Default Design</vt:lpstr>
      <vt:lpstr>3_Default Design</vt:lpstr>
      <vt:lpstr>Parkview green path curve</vt:lpstr>
      <vt:lpstr>4_Default Design</vt:lpstr>
      <vt:lpstr>parkview01</vt:lpstr>
      <vt:lpstr>Office Theme</vt:lpstr>
      <vt:lpstr>Hand Hygiene Secret Shoppers</vt:lpstr>
      <vt:lpstr>Hand Hygiene</vt:lpstr>
      <vt:lpstr>Hand Hygiene</vt:lpstr>
      <vt:lpstr>5 Moments for Hand Hygiene</vt:lpstr>
      <vt:lpstr>5 Moments for Hand Hygiene</vt:lpstr>
      <vt:lpstr>5 Moments for Hand Hygiene</vt:lpstr>
      <vt:lpstr>5 Moments for Hand Hygiene</vt:lpstr>
      <vt:lpstr>5 Moments for Hand Hygiene</vt:lpstr>
      <vt:lpstr>Hand Hygiene Quiz</vt:lpstr>
      <vt:lpstr>Hand Hygiene Quiz</vt:lpstr>
      <vt:lpstr>Hand Hygiene Quiz</vt:lpstr>
      <vt:lpstr>Hand Hygiene Quiz</vt:lpstr>
    </vt:vector>
  </TitlesOfParts>
  <Company>Parkview Health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Line Bundles</dc:title>
  <dc:creator>Diane Barnes</dc:creator>
  <cp:lastModifiedBy>lfish</cp:lastModifiedBy>
  <cp:revision>195</cp:revision>
  <cp:lastPrinted>2012-11-28T14:05:41Z</cp:lastPrinted>
  <dcterms:created xsi:type="dcterms:W3CDTF">2012-10-20T14:15:49Z</dcterms:created>
  <dcterms:modified xsi:type="dcterms:W3CDTF">2013-07-01T13:12:48Z</dcterms:modified>
</cp:coreProperties>
</file>